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diagrams/colors1.xml" ContentType="application/vnd.openxmlformats-officedocument.drawingml.diagramColors+xml"/>
  <Override PartName="/ppt/diagrams/data1.xml" ContentType="application/vnd.openxmlformats-officedocument.drawingml.diagramData+xml"/>
  <Override PartName="/ppt/diagrams/drawing1.xml" ContentType="application/vnd.ms-office.drawingml.diagramDrawing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2" r:id="rId3"/>
    <p:sldId id="283" r:id="rId4"/>
    <p:sldId id="284" r:id="rId5"/>
    <p:sldId id="285" r:id="rId6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EF"/>
    <a:srgbClr val="E2AC16"/>
    <a:srgbClr val="DEEBF7"/>
    <a:srgbClr val="0C456A"/>
    <a:srgbClr val="83735B"/>
    <a:srgbClr val="009999"/>
    <a:srgbClr val="58068B"/>
    <a:srgbClr val="F6E8FE"/>
    <a:srgbClr val="57058B"/>
    <a:srgbClr val="EC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92"/>
    <p:restoredTop sz="94630"/>
  </p:normalViewPr>
  <p:slideViewPr>
    <p:cSldViewPr snapToGrid="0" showGuides="1">
      <p:cViewPr>
        <p:scale>
          <a:sx n="140" d="100"/>
          <a:sy n="140" d="100"/>
        </p:scale>
        <p:origin x="856" y="-3696"/>
      </p:cViewPr>
      <p:guideLst>
        <p:guide pos="2141"/>
        <p:guide orient="horz" pos="309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D03DB09-22AA-4E90-91E8-6E4D3F6E5EB2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</dgm:pt>
    <dgm:pt modelId="{0B035495-81B8-42AE-9DF3-43BB9E2757ED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3AD9E55-DD76-4DD1-8245-11DBE3F5C928}" cxnId="{7571851B-4468-45D4-BE0E-6477466E434B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F0AE9CD-C0DC-4B20-821E-9597706BC323}" cxnId="{7571851B-4468-45D4-BE0E-6477466E434B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800DB14-1268-414F-8741-15D739C6B7E7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F9F0B93-FF5E-493F-B51F-BB5AF00C81DE}" cxnId="{A21133BE-4551-4233-AF2B-6E62EEBB84D1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EA41D57-D08D-463C-A7C7-48E8A1A33098}" cxnId="{A21133BE-4551-4233-AF2B-6E62EEBB84D1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D43A95D-B612-4DC4-BF5F-70B22E0960C2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486C4F2E-0675-44AB-9222-F966C397F8EA}" cxnId="{30A49E1E-608C-4FAC-954A-2CF93281226A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3E0DD363-D366-4856-883B-ADDD7EE1611C}" cxnId="{30A49E1E-608C-4FAC-954A-2CF93281226A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D077D5C5-40D3-42CA-8BB2-67C687BCF0B0}">
      <dgm:prSet phldrT="[文本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zh-CN" altLang="en-US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  <a:endParaRPr lang="zh-CN" altLang="en-US" dirty="0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CDFB3BD2-97B3-4E6A-9272-D559A6816EAD}" cxnId="{72986CE3-D0F2-49C5-A90D-60853DF2472D}" type="par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F22C3DC6-A805-4EA6-B611-FE1655A9BB08}" cxnId="{72986CE3-D0F2-49C5-A90D-60853DF2472D}" type="sibTrans">
      <dgm:prSet/>
      <dgm:spPr/>
      <dgm:t>
        <a:bodyPr/>
        <a:lstStyle/>
        <a:p>
          <a:endParaRPr lang="zh-CN" altLang="en-US">
            <a:latin typeface="微软雅黑" panose="020B0503020204020204" pitchFamily="34" charset="-122"/>
            <a:ea typeface="微软雅黑" panose="020B0503020204020204" pitchFamily="34" charset="-122"/>
          </a:endParaRPr>
        </a:p>
      </dgm:t>
    </dgm:pt>
    <dgm:pt modelId="{BA45334F-9C6F-4EDD-8830-6F61AB160388}" type="pres">
      <dgm:prSet presAssocID="{5D03DB09-22AA-4E90-91E8-6E4D3F6E5EB2}" presName="linearFlow" presStyleCnt="0">
        <dgm:presLayoutVars>
          <dgm:resizeHandles val="exact"/>
        </dgm:presLayoutVars>
      </dgm:prSet>
      <dgm:spPr/>
    </dgm:pt>
    <dgm:pt modelId="{952E344A-92BA-48BC-B6C7-22163780F3CD}" type="pres">
      <dgm:prSet presAssocID="{0B035495-81B8-42AE-9DF3-43BB9E2757E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3B43E077-E1B1-43E8-886A-02021839BF00}" type="pres">
      <dgm:prSet presAssocID="{3F0AE9CD-C0DC-4B20-821E-9597706BC323}" presName="sibTrans" presStyleLbl="sibTrans2D1" presStyleIdx="0" presStyleCnt="3"/>
      <dgm:spPr/>
      <dgm:t>
        <a:bodyPr/>
        <a:lstStyle/>
        <a:p>
          <a:endParaRPr lang="zh-CN" altLang="en-US"/>
        </a:p>
      </dgm:t>
    </dgm:pt>
    <dgm:pt modelId="{4DA8F314-D155-4879-B140-A0C715F7A59E}" type="pres">
      <dgm:prSet presAssocID="{3F0AE9CD-C0DC-4B20-821E-9597706BC323}" presName="connectorText" presStyleLbl="sibTrans2D1" presStyleIdx="0" presStyleCnt="3"/>
      <dgm:spPr/>
      <dgm:t>
        <a:bodyPr/>
        <a:lstStyle/>
        <a:p>
          <a:endParaRPr lang="zh-CN" altLang="en-US"/>
        </a:p>
      </dgm:t>
    </dgm:pt>
    <dgm:pt modelId="{096D24EB-1810-4FD7-B0FF-96CAF03C3AC6}" type="pres">
      <dgm:prSet presAssocID="{F800DB14-1268-414F-8741-15D739C6B7E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B6947FF-A367-4EF8-AF8D-2FD6A59AF22F}" type="pres">
      <dgm:prSet presAssocID="{CEA41D57-D08D-463C-A7C7-48E8A1A33098}" presName="sibTrans" presStyleLbl="sibTrans2D1" presStyleIdx="1" presStyleCnt="3"/>
      <dgm:spPr/>
      <dgm:t>
        <a:bodyPr/>
        <a:lstStyle/>
        <a:p>
          <a:endParaRPr lang="zh-CN" altLang="en-US"/>
        </a:p>
      </dgm:t>
    </dgm:pt>
    <dgm:pt modelId="{1D6F32A6-55ED-4487-B04A-5AD14683397C}" type="pres">
      <dgm:prSet presAssocID="{CEA41D57-D08D-463C-A7C7-48E8A1A33098}" presName="connectorText" presStyleLbl="sibTrans2D1" presStyleIdx="1" presStyleCnt="3"/>
      <dgm:spPr/>
      <dgm:t>
        <a:bodyPr/>
        <a:lstStyle/>
        <a:p>
          <a:endParaRPr lang="zh-CN" altLang="en-US"/>
        </a:p>
      </dgm:t>
    </dgm:pt>
    <dgm:pt modelId="{1BEE8B5E-E20C-4351-9E71-A190F3910722}" type="pres">
      <dgm:prSet presAssocID="{CD43A95D-B612-4DC4-BF5F-70B22E0960C2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EF42AE7-6D1D-40E1-B568-09D9AE13CC48}" type="pres">
      <dgm:prSet presAssocID="{3E0DD363-D366-4856-883B-ADDD7EE1611C}" presName="sibTrans" presStyleLbl="sibTrans2D1" presStyleIdx="2" presStyleCnt="3"/>
      <dgm:spPr/>
      <dgm:t>
        <a:bodyPr/>
        <a:lstStyle/>
        <a:p>
          <a:endParaRPr lang="zh-CN" altLang="en-US"/>
        </a:p>
      </dgm:t>
    </dgm:pt>
    <dgm:pt modelId="{D6AA6A68-50A7-4D27-8171-8676C8F357AF}" type="pres">
      <dgm:prSet presAssocID="{3E0DD363-D366-4856-883B-ADDD7EE1611C}" presName="connectorText" presStyleLbl="sibTrans2D1" presStyleIdx="2" presStyleCnt="3"/>
      <dgm:spPr/>
      <dgm:t>
        <a:bodyPr/>
        <a:lstStyle/>
        <a:p>
          <a:endParaRPr lang="zh-CN" altLang="en-US"/>
        </a:p>
      </dgm:t>
    </dgm:pt>
    <dgm:pt modelId="{36BE09BA-B2FB-45F4-9B31-7AC60CCD8D01}" type="pres">
      <dgm:prSet presAssocID="{D077D5C5-40D3-42CA-8BB2-67C687BCF0B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D6C10C99-93A8-E845-B63E-3E5FB414F9DA}" type="presOf" srcId="{3F0AE9CD-C0DC-4B20-821E-9597706BC323}" destId="{4DA8F314-D155-4879-B140-A0C715F7A59E}" srcOrd="1" destOrd="0" presId="urn:microsoft.com/office/officeart/2005/8/layout/process2"/>
    <dgm:cxn modelId="{75FB5267-1A16-5A49-86DD-709E2E3B657F}" type="presOf" srcId="{3E0DD363-D366-4856-883B-ADDD7EE1611C}" destId="{D6AA6A68-50A7-4D27-8171-8676C8F357AF}" srcOrd="1" destOrd="0" presId="urn:microsoft.com/office/officeart/2005/8/layout/process2"/>
    <dgm:cxn modelId="{DDD6D3B4-6C71-B349-BD59-1C26DA59F211}" type="presOf" srcId="{5D03DB09-22AA-4E90-91E8-6E4D3F6E5EB2}" destId="{BA45334F-9C6F-4EDD-8830-6F61AB160388}" srcOrd="0" destOrd="0" presId="urn:microsoft.com/office/officeart/2005/8/layout/process2"/>
    <dgm:cxn modelId="{7571851B-4468-45D4-BE0E-6477466E434B}" srcId="{5D03DB09-22AA-4E90-91E8-6E4D3F6E5EB2}" destId="{0B035495-81B8-42AE-9DF3-43BB9E2757ED}" srcOrd="0" destOrd="0" parTransId="{43AD9E55-DD76-4DD1-8245-11DBE3F5C928}" sibTransId="{3F0AE9CD-C0DC-4B20-821E-9597706BC323}"/>
    <dgm:cxn modelId="{72986CE3-D0F2-49C5-A90D-60853DF2472D}" srcId="{5D03DB09-22AA-4E90-91E8-6E4D3F6E5EB2}" destId="{D077D5C5-40D3-42CA-8BB2-67C687BCF0B0}" srcOrd="3" destOrd="0" parTransId="{CDFB3BD2-97B3-4E6A-9272-D559A6816EAD}" sibTransId="{F22C3DC6-A805-4EA6-B611-FE1655A9BB08}"/>
    <dgm:cxn modelId="{E16AA7AD-D2EF-7A46-A650-F603AAB710E7}" type="presOf" srcId="{0B035495-81B8-42AE-9DF3-43BB9E2757ED}" destId="{952E344A-92BA-48BC-B6C7-22163780F3CD}" srcOrd="0" destOrd="0" presId="urn:microsoft.com/office/officeart/2005/8/layout/process2"/>
    <dgm:cxn modelId="{B6DB8075-3706-C344-9370-1A61881D9CBF}" type="presOf" srcId="{D077D5C5-40D3-42CA-8BB2-67C687BCF0B0}" destId="{36BE09BA-B2FB-45F4-9B31-7AC60CCD8D01}" srcOrd="0" destOrd="0" presId="urn:microsoft.com/office/officeart/2005/8/layout/process2"/>
    <dgm:cxn modelId="{B9CF75D9-E302-EB4A-AD4F-7A56F0590355}" type="presOf" srcId="{F800DB14-1268-414F-8741-15D739C6B7E7}" destId="{096D24EB-1810-4FD7-B0FF-96CAF03C3AC6}" srcOrd="0" destOrd="0" presId="urn:microsoft.com/office/officeart/2005/8/layout/process2"/>
    <dgm:cxn modelId="{983DAA00-1A67-CE41-ABFF-F281BE5F5F67}" type="presOf" srcId="{CEA41D57-D08D-463C-A7C7-48E8A1A33098}" destId="{1D6F32A6-55ED-4487-B04A-5AD14683397C}" srcOrd="1" destOrd="0" presId="urn:microsoft.com/office/officeart/2005/8/layout/process2"/>
    <dgm:cxn modelId="{A21133BE-4551-4233-AF2B-6E62EEBB84D1}" srcId="{5D03DB09-22AA-4E90-91E8-6E4D3F6E5EB2}" destId="{F800DB14-1268-414F-8741-15D739C6B7E7}" srcOrd="1" destOrd="0" parTransId="{4F9F0B93-FF5E-493F-B51F-BB5AF00C81DE}" sibTransId="{CEA41D57-D08D-463C-A7C7-48E8A1A33098}"/>
    <dgm:cxn modelId="{30A49E1E-608C-4FAC-954A-2CF93281226A}" srcId="{5D03DB09-22AA-4E90-91E8-6E4D3F6E5EB2}" destId="{CD43A95D-B612-4DC4-BF5F-70B22E0960C2}" srcOrd="2" destOrd="0" parTransId="{486C4F2E-0675-44AB-9222-F966C397F8EA}" sibTransId="{3E0DD363-D366-4856-883B-ADDD7EE1611C}"/>
    <dgm:cxn modelId="{5AD6F680-E76B-0F44-B199-85BE11EEA5EA}" type="presOf" srcId="{CEA41D57-D08D-463C-A7C7-48E8A1A33098}" destId="{9B6947FF-A367-4EF8-AF8D-2FD6A59AF22F}" srcOrd="0" destOrd="0" presId="urn:microsoft.com/office/officeart/2005/8/layout/process2"/>
    <dgm:cxn modelId="{2BEF2C48-6F55-D64E-8F32-98930AA838E7}" type="presOf" srcId="{CD43A95D-B612-4DC4-BF5F-70B22E0960C2}" destId="{1BEE8B5E-E20C-4351-9E71-A190F3910722}" srcOrd="0" destOrd="0" presId="urn:microsoft.com/office/officeart/2005/8/layout/process2"/>
    <dgm:cxn modelId="{A90B5D70-7B3E-5541-A4FC-D5631635043D}" type="presOf" srcId="{3F0AE9CD-C0DC-4B20-821E-9597706BC323}" destId="{3B43E077-E1B1-43E8-886A-02021839BF00}" srcOrd="0" destOrd="0" presId="urn:microsoft.com/office/officeart/2005/8/layout/process2"/>
    <dgm:cxn modelId="{19291016-FF00-6B4B-8703-678FADCECAE6}" type="presOf" srcId="{3E0DD363-D366-4856-883B-ADDD7EE1611C}" destId="{2EF42AE7-6D1D-40E1-B568-09D9AE13CC48}" srcOrd="0" destOrd="0" presId="urn:microsoft.com/office/officeart/2005/8/layout/process2"/>
    <dgm:cxn modelId="{6FAC9D4E-DDAE-5B49-BA68-C426F9E2E835}" type="presParOf" srcId="{BA45334F-9C6F-4EDD-8830-6F61AB160388}" destId="{952E344A-92BA-48BC-B6C7-22163780F3CD}" srcOrd="0" destOrd="0" presId="urn:microsoft.com/office/officeart/2005/8/layout/process2"/>
    <dgm:cxn modelId="{9A51793A-0AC8-AC46-AEC1-4D70EFC3B10B}" type="presParOf" srcId="{BA45334F-9C6F-4EDD-8830-6F61AB160388}" destId="{3B43E077-E1B1-43E8-886A-02021839BF00}" srcOrd="1" destOrd="0" presId="urn:microsoft.com/office/officeart/2005/8/layout/process2"/>
    <dgm:cxn modelId="{BF0406CC-C7AC-D04E-9236-13FA91735719}" type="presParOf" srcId="{3B43E077-E1B1-43E8-886A-02021839BF00}" destId="{4DA8F314-D155-4879-B140-A0C715F7A59E}" srcOrd="0" destOrd="0" presId="urn:microsoft.com/office/officeart/2005/8/layout/process2"/>
    <dgm:cxn modelId="{FF185A67-D529-A34F-B676-2332F3B9D1BE}" type="presParOf" srcId="{BA45334F-9C6F-4EDD-8830-6F61AB160388}" destId="{096D24EB-1810-4FD7-B0FF-96CAF03C3AC6}" srcOrd="2" destOrd="0" presId="urn:microsoft.com/office/officeart/2005/8/layout/process2"/>
    <dgm:cxn modelId="{F2E9119A-D169-7F47-8F3F-34DB7E3AE332}" type="presParOf" srcId="{BA45334F-9C6F-4EDD-8830-6F61AB160388}" destId="{9B6947FF-A367-4EF8-AF8D-2FD6A59AF22F}" srcOrd="3" destOrd="0" presId="urn:microsoft.com/office/officeart/2005/8/layout/process2"/>
    <dgm:cxn modelId="{8A493874-0CDF-F342-8B8F-E3C10C019BAD}" type="presParOf" srcId="{9B6947FF-A367-4EF8-AF8D-2FD6A59AF22F}" destId="{1D6F32A6-55ED-4487-B04A-5AD14683397C}" srcOrd="0" destOrd="0" presId="urn:microsoft.com/office/officeart/2005/8/layout/process2"/>
    <dgm:cxn modelId="{4060C376-873E-2E48-A379-F3A6B8908DE7}" type="presParOf" srcId="{BA45334F-9C6F-4EDD-8830-6F61AB160388}" destId="{1BEE8B5E-E20C-4351-9E71-A190F3910722}" srcOrd="4" destOrd="0" presId="urn:microsoft.com/office/officeart/2005/8/layout/process2"/>
    <dgm:cxn modelId="{BEEF5E18-55E7-1A46-9423-9258BADCBDC8}" type="presParOf" srcId="{BA45334F-9C6F-4EDD-8830-6F61AB160388}" destId="{2EF42AE7-6D1D-40E1-B568-09D9AE13CC48}" srcOrd="5" destOrd="0" presId="urn:microsoft.com/office/officeart/2005/8/layout/process2"/>
    <dgm:cxn modelId="{0E87707D-5543-7A4C-820F-41A17099B212}" type="presParOf" srcId="{2EF42AE7-6D1D-40E1-B568-09D9AE13CC48}" destId="{D6AA6A68-50A7-4D27-8171-8676C8F357AF}" srcOrd="0" destOrd="0" presId="urn:microsoft.com/office/officeart/2005/8/layout/process2"/>
    <dgm:cxn modelId="{90BAA882-27BF-AD48-BE3F-28F830D5C11F}" type="presParOf" srcId="{BA45334F-9C6F-4EDD-8830-6F61AB160388}" destId="{36BE09BA-B2FB-45F4-9B31-7AC60CCD8D01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E344A-92BA-48BC-B6C7-22163780F3CD}">
      <dsp:nvSpPr>
        <dsp:cNvPr id="0" name=""/>
        <dsp:cNvSpPr/>
      </dsp:nvSpPr>
      <dsp:spPr>
        <a:xfrm>
          <a:off x="105230" y="686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报名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8168"/>
        <a:ext cx="444849" cy="240487"/>
      </dsp:txXfrm>
    </dsp:sp>
    <dsp:sp modelId="{3B43E077-E1B1-43E8-886A-02021839BF00}">
      <dsp:nvSpPr>
        <dsp:cNvPr id="0" name=""/>
        <dsp:cNvSpPr/>
      </dsp:nvSpPr>
      <dsp:spPr>
        <a:xfrm rot="5400000">
          <a:off x="287239" y="262524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272103"/>
        <a:ext cx="68971" cy="67056"/>
      </dsp:txXfrm>
    </dsp:sp>
    <dsp:sp modelId="{096D24EB-1810-4FD7-B0FF-96CAF03C3AC6}">
      <dsp:nvSpPr>
        <dsp:cNvPr id="0" name=""/>
        <dsp:cNvSpPr/>
      </dsp:nvSpPr>
      <dsp:spPr>
        <a:xfrm>
          <a:off x="105230" y="383864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确认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391346"/>
        <a:ext cx="444849" cy="240487"/>
      </dsp:txXfrm>
    </dsp:sp>
    <dsp:sp modelId="{9B6947FF-A367-4EF8-AF8D-2FD6A59AF22F}">
      <dsp:nvSpPr>
        <dsp:cNvPr id="0" name=""/>
        <dsp:cNvSpPr/>
      </dsp:nvSpPr>
      <dsp:spPr>
        <a:xfrm rot="5400000">
          <a:off x="287239" y="645702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655281"/>
        <a:ext cx="68971" cy="67056"/>
      </dsp:txXfrm>
    </dsp:sp>
    <dsp:sp modelId="{1BEE8B5E-E20C-4351-9E71-A190F3910722}">
      <dsp:nvSpPr>
        <dsp:cNvPr id="0" name=""/>
        <dsp:cNvSpPr/>
      </dsp:nvSpPr>
      <dsp:spPr>
        <a:xfrm>
          <a:off x="105230" y="767041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指导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774523"/>
        <a:ext cx="444849" cy="240487"/>
      </dsp:txXfrm>
    </dsp:sp>
    <dsp:sp modelId="{2EF42AE7-6D1D-40E1-B568-09D9AE13CC48}">
      <dsp:nvSpPr>
        <dsp:cNvPr id="0" name=""/>
        <dsp:cNvSpPr/>
      </dsp:nvSpPr>
      <dsp:spPr>
        <a:xfrm rot="5400000">
          <a:off x="287239" y="1028879"/>
          <a:ext cx="95794" cy="114953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 rot="-5400000">
        <a:off x="300651" y="1038458"/>
        <a:ext cx="68971" cy="67056"/>
      </dsp:txXfrm>
    </dsp:sp>
    <dsp:sp modelId="{36BE09BA-B2FB-45F4-9B31-7AC60CCD8D01}">
      <dsp:nvSpPr>
        <dsp:cNvPr id="0" name=""/>
        <dsp:cNvSpPr/>
      </dsp:nvSpPr>
      <dsp:spPr>
        <a:xfrm>
          <a:off x="105230" y="1150219"/>
          <a:ext cx="459813" cy="255451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800" kern="1200" dirty="0" smtClean="0">
              <a:latin typeface="微软雅黑" panose="020B0503020204020204" pitchFamily="34" charset="-122"/>
              <a:ea typeface="微软雅黑" panose="020B0503020204020204" pitchFamily="34" charset="-122"/>
            </a:rPr>
            <a:t>出发</a:t>
          </a:r>
          <a:endParaRPr lang="zh-CN" altLang="en-US" sz="800" kern="1200" dirty="0">
            <a:latin typeface="微软雅黑" panose="020B0503020204020204" pitchFamily="34" charset="-122"/>
            <a:ea typeface="微软雅黑" panose="020B0503020204020204" pitchFamily="34" charset="-122"/>
          </a:endParaRPr>
        </a:p>
      </dsp:txBody>
      <dsp:txXfrm>
        <a:off x="112712" y="1157701"/>
        <a:ext cx="444849" cy="240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3C579-EBCE-4349-99AE-954E0963813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F6E1CF-4E10-4C26-AB60-E024388FFD98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D23C579-EBCE-4349-99AE-954E0963813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ea typeface="微软雅黑" panose="020B0503020204020204" pitchFamily="34" charset="-122"/>
              </a:defRPr>
            </a:lvl1pPr>
          </a:lstStyle>
          <a:p>
            <a:fld id="{0BF6E1CF-4E10-4C26-AB60-E024388FFD98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微软雅黑" panose="020B0503020204020204" pitchFamily="34" charset="-122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.png"/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jpeg"/><Relationship Id="rId8" Type="http://schemas.openxmlformats.org/officeDocument/2006/relationships/image" Target="../media/image11.jpeg"/><Relationship Id="rId7" Type="http://schemas.microsoft.com/office/2007/relationships/diagramDrawing" Target="../diagrams/drawing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3" Type="http://schemas.openxmlformats.org/officeDocument/2006/relationships/diagramData" Target="../diagrams/data1.xml"/><Relationship Id="rId2" Type="http://schemas.openxmlformats.org/officeDocument/2006/relationships/hyperlink" Target="http://116.62.119.248/SystemFrameWorkV3/Interface/LoginAPI.aspx?UserGuid=cfda68e2-dc81-40b7-81d8-f80d3fbc016f&amp;LoginSecretKey=df13c20a-4a0a-e242-5e23-426cbdcbf497&amp;RedirectURL=~/Service.CRM.CustomizedWCFUI.ServiceFactory.CRM.PublicCustomerInfoClass.AddNew.aspx?Method=Load_AddNew_Page&amp;MethodName=%E6%96%B0%E5%A2%9E%E5%85%AC%E6%B5%B7%E5%AE%A2%E6%88%B7%E5%88%97%E8%A1%A8&amp;Version=0.5078433325145636&amp;Tab=%E5%85%A8%E9%83%A8&amp;Version=0.4426579549647037" TargetMode="External"/><Relationship Id="rId14" Type="http://schemas.openxmlformats.org/officeDocument/2006/relationships/slideLayout" Target="../slideLayouts/slideLayout7.xml"/><Relationship Id="rId13" Type="http://schemas.openxmlformats.org/officeDocument/2006/relationships/image" Target="../media/image4.png"/><Relationship Id="rId12" Type="http://schemas.openxmlformats.org/officeDocument/2006/relationships/image" Target="../media/image15.jpeg"/><Relationship Id="rId11" Type="http://schemas.openxmlformats.org/officeDocument/2006/relationships/image" Target="../media/image14.jpeg"/><Relationship Id="rId10" Type="http://schemas.openxmlformats.org/officeDocument/2006/relationships/image" Target="../media/image13.jpe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3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98" y="899006"/>
            <a:ext cx="4840119" cy="3631835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163298" y="3811654"/>
            <a:ext cx="4831214" cy="564213"/>
          </a:xfrm>
          <a:prstGeom prst="rect">
            <a:avLst/>
          </a:prstGeom>
          <a:solidFill>
            <a:schemeClr val="tx1">
              <a:lumMod val="50000"/>
              <a:lumOff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46685" y="4670157"/>
            <a:ext cx="4869739" cy="184300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28525" y="5866830"/>
            <a:ext cx="143725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b="1" cap="none" spc="0" dirty="0" smtClean="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</a:t>
            </a:r>
            <a:endParaRPr lang="en-US" b="1" cap="none" spc="0" dirty="0" smtClean="0">
              <a:ln w="0"/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cap="none" spc="0" dirty="0" smtClean="0">
                <a:ln w="0"/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lang="en-US" b="1" cap="none" spc="0" dirty="0">
              <a:ln w="0"/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235769" y="4405485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endParaRPr lang="zh-CN" altLang="en-US" sz="5400" b="0" cap="none" spc="0" dirty="0">
              <a:ln w="0"/>
              <a:solidFill>
                <a:schemeClr val="accent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77842" y="6174944"/>
            <a:ext cx="8771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endParaRPr lang="zh-CN" altLang="en-US" sz="5400" b="0" cap="none" spc="0" dirty="0">
              <a:ln w="0"/>
              <a:solidFill>
                <a:schemeClr val="accent1">
                  <a:lumMod val="50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暑期学校文商类（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/BIZ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7" name="矩形 66"/>
          <p:cNvSpPr/>
          <p:nvPr/>
        </p:nvSpPr>
        <p:spPr>
          <a:xfrm>
            <a:off x="145563" y="7134290"/>
            <a:ext cx="4870861" cy="2225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6" name="矩形 65"/>
          <p:cNvSpPr/>
          <p:nvPr/>
        </p:nvSpPr>
        <p:spPr>
          <a:xfrm>
            <a:off x="202812" y="6715129"/>
            <a:ext cx="236029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Intro</a:t>
            </a:r>
            <a:r>
              <a:rPr lang="en-US" altLang="zh-CN" sz="20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 To Program</a:t>
            </a:r>
            <a:endParaRPr lang="zh-CN" altLang="en-US" sz="2000" b="1" cap="none" spc="0" dirty="0">
              <a:ln w="0"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8" name="表格 77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/>
                <a:gridCol w="1212601"/>
                <a:gridCol w="1212601"/>
                <a:gridCol w="1212601"/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5" name="组合 14"/>
          <p:cNvGrpSpPr/>
          <p:nvPr/>
        </p:nvGrpSpPr>
        <p:grpSpPr>
          <a:xfrm>
            <a:off x="5086389" y="1975771"/>
            <a:ext cx="1672230" cy="901089"/>
            <a:chOff x="5094266" y="893400"/>
            <a:chExt cx="1651082" cy="1071164"/>
          </a:xfrm>
          <a:solidFill>
            <a:schemeClr val="accent1">
              <a:lumMod val="75000"/>
            </a:schemeClr>
          </a:solidFill>
        </p:grpSpPr>
        <p:sp>
          <p:nvSpPr>
            <p:cNvPr id="8" name="矩形 7"/>
            <p:cNvSpPr/>
            <p:nvPr/>
          </p:nvSpPr>
          <p:spPr>
            <a:xfrm>
              <a:off x="5094266" y="893400"/>
              <a:ext cx="1651082" cy="1071164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5167956" y="957800"/>
              <a:ext cx="1460274" cy="36586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altLang="zh-CN" sz="1400" b="1" cap="none" spc="0" dirty="0" smtClean="0">
                  <a:ln w="0"/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University Rank</a:t>
              </a:r>
              <a:endParaRPr lang="zh-CN" altLang="en-US" sz="1400" b="1" cap="none" spc="0" dirty="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5122885" y="1199335"/>
              <a:ext cx="1478397" cy="7186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9705" indent="-179705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THE 2017 </a:t>
              </a:r>
              <a:r>
                <a:rPr lang="zh-CN" altLang="en-US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全球＃</a:t>
              </a: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10</a:t>
              </a:r>
              <a:endParaRPr lang="en-US" altLang="zh-CN" sz="9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  <a:p>
              <a:pPr marL="179705" indent="-179705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QS 2017 </a:t>
              </a:r>
              <a:r>
                <a:rPr lang="zh-CN" altLang="en-US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全球 </a:t>
              </a:r>
              <a:r>
                <a:rPr lang="en-US" altLang="zh-CN" sz="9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Times New Roman" panose="02020603050405020304" pitchFamily="18" charset="0"/>
                  <a:sym typeface="+mn-ea"/>
                </a:rPr>
                <a:t># 27</a:t>
              </a:r>
              <a:endParaRPr lang="en-US" altLang="zh-CN" sz="9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5086391" y="2935016"/>
            <a:ext cx="1764661" cy="1568968"/>
            <a:chOff x="5084400" y="2057588"/>
            <a:chExt cx="1742897" cy="1338466"/>
          </a:xfrm>
        </p:grpSpPr>
        <p:sp>
          <p:nvSpPr>
            <p:cNvPr id="9" name="矩形 8"/>
            <p:cNvSpPr/>
            <p:nvPr/>
          </p:nvSpPr>
          <p:spPr>
            <a:xfrm>
              <a:off x="5084400" y="2059941"/>
              <a:ext cx="1660948" cy="130566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5246895" y="2057588"/>
              <a:ext cx="1377729" cy="28881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just"/>
              <a:r>
                <a:rPr lang="en-US" altLang="zh-CN" sz="1600" b="1" cap="none" spc="0" dirty="0" smtClean="0">
                  <a:ln w="0"/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Great Majors</a:t>
              </a:r>
              <a:endParaRPr lang="zh-CN" altLang="en-US" sz="1600" b="1" cap="none" spc="0" dirty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73" name="文本框 72"/>
            <p:cNvSpPr txBox="1"/>
            <p:nvPr/>
          </p:nvSpPr>
          <p:spPr>
            <a:xfrm>
              <a:off x="5126170" y="2267046"/>
              <a:ext cx="1701127" cy="1129008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>
                <a:lnSpc>
                  <a:spcPts val="1600"/>
                </a:lnSpc>
              </a:pP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商学院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Haas School of Business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）工学院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College of Engineering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en-US" altLang="zh-CN" sz="700" dirty="0" smtClean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ts val="1600"/>
                </a:lnSpc>
              </a:pPr>
              <a:r>
                <a:rPr lang="en-US" altLang="zh-CN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文理学院（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College of Letters and Science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）、</a:t>
              </a:r>
              <a:r>
                <a:rPr lang="en-US" altLang="zh-CN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法学院 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Berkeley Law School</a:t>
              </a:r>
              <a:r>
                <a:rPr lang="zh-CN" altLang="en-US" sz="700" dirty="0" smtClean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）、公共卫生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学院（</a:t>
              </a:r>
              <a:r>
                <a:rPr lang="en-US" altLang="zh-CN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School of Public Health</a:t>
              </a:r>
              <a:r>
                <a:rPr lang="zh-CN" altLang="en-US" sz="7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）</a:t>
              </a:r>
              <a:endParaRPr lang="zh-CN" altLang="en-US" sz="8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95" name="文本框 94"/>
          <p:cNvSpPr txBox="1"/>
          <p:nvPr/>
        </p:nvSpPr>
        <p:spPr>
          <a:xfrm>
            <a:off x="260543" y="4721689"/>
            <a:ext cx="4658497" cy="1836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9705" algn="just">
              <a:lnSpc>
                <a:spcPts val="1700"/>
              </a:lnSpc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加州大学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伯克利分校（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University of California Berkeley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，简称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UCB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）是美国最负盛名且是最顶尖的一所公立研究型大学，与斯坦福大学、麻省理工学院等一同被誉为美国工程科技界的学术领袖。此外，伯克利的研究生教育一直被认为是美国最为顶尖的水平。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179705" algn="just">
              <a:lnSpc>
                <a:spcPts val="1700"/>
              </a:lnSpc>
            </a:pP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2015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USNEWS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发布的美国大学排名中，加州大学伯克利分校位于全美综合排名第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位。同时该校的工程学院排名第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，计算机科学排名第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，化学院排名第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；生物科学排名第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；地球地质科学排名第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；经济学、商学、法学、社会学等专业领域排名均在前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名。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205424" y="7196137"/>
            <a:ext cx="476873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主办单位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加州大学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伯克利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分校、环球翔飞教育集团 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项目课程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包括商业国际化，创业及创新，公关及市场策略，美国文化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项目成果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项目结束时，学生将获得加州伯克利大学提供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的项目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证书</a:t>
            </a:r>
            <a:endParaRPr lang="zh-CN" altLang="en-US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课外体验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金门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大桥、企业访问、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NASA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Intel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博物馆、斯坦福大学等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食宿安排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餐饮自理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约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15~30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美元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）入住伯克利附近酒店</a:t>
            </a:r>
            <a:endParaRPr lang="en-US" altLang="zh-CN" sz="11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200000"/>
              </a:lnSpc>
            </a:pP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签证保险</a:t>
            </a:r>
            <a:r>
              <a:rPr lang="en-US" altLang="zh-CN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本项目含海外保险，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B1/B2(</a:t>
            </a:r>
            <a:r>
              <a:rPr lang="zh-CN" altLang="en-US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旅游、商务</a:t>
            </a:r>
            <a:r>
              <a:rPr lang="en-US" altLang="zh-CN" sz="1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)</a:t>
            </a:r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签证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33425" y="3770271"/>
            <a:ext cx="40481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>
              <a:buFont typeface="Arial" panose="020B0604020202020204" pitchFamily="34" charset="0"/>
              <a:buNone/>
            </a:pPr>
            <a:r>
              <a:rPr lang="en-US" altLang="zh-CN" dirty="0">
                <a:solidFill>
                  <a:schemeClr val="bg1"/>
                </a:solidFill>
                <a:effectLst>
                  <a:glow rad="139700">
                    <a:schemeClr val="accent5">
                      <a:lumMod val="75000"/>
                      <a:alpha val="40000"/>
                    </a:schemeClr>
                  </a:glow>
                </a:effectLst>
                <a:latin typeface="Impact" panose="020B080603090205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The University of California Berkeley </a:t>
            </a:r>
            <a:endParaRPr lang="en-US" altLang="zh-CN" dirty="0" smtClean="0">
              <a:solidFill>
                <a:schemeClr val="bg1"/>
              </a:solidFill>
              <a:effectLst>
                <a:glow rad="139700">
                  <a:schemeClr val="accent5">
                    <a:lumMod val="75000"/>
                    <a:alpha val="40000"/>
                  </a:schemeClr>
                </a:glow>
              </a:effectLst>
              <a:latin typeface="Impact" panose="020B080603090205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indent="0">
              <a:buFont typeface="Arial" panose="020B0604020202020204" pitchFamily="34" charset="0"/>
              <a:buNone/>
            </a:pPr>
            <a:r>
              <a:rPr lang="en-US" altLang="zh-CN" dirty="0" smtClean="0">
                <a:solidFill>
                  <a:schemeClr val="bg1"/>
                </a:solidFill>
                <a:effectLst>
                  <a:glow rad="139700">
                    <a:schemeClr val="accent5">
                      <a:lumMod val="75000"/>
                      <a:alpha val="40000"/>
                    </a:schemeClr>
                  </a:glow>
                </a:effectLst>
                <a:latin typeface="Impact" panose="020B080603090205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Winter </a:t>
            </a:r>
            <a:r>
              <a:rPr lang="en-US" altLang="zh-CN" dirty="0">
                <a:solidFill>
                  <a:schemeClr val="bg1"/>
                </a:solidFill>
                <a:effectLst>
                  <a:glow rad="139700">
                    <a:schemeClr val="accent5">
                      <a:lumMod val="75000"/>
                      <a:alpha val="40000"/>
                    </a:schemeClr>
                  </a:glow>
                </a:effectLst>
                <a:latin typeface="Impact" panose="020B080603090205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Program</a:t>
            </a:r>
            <a:endParaRPr lang="zh-CN" altLang="en-US" dirty="0" smtClean="0">
              <a:solidFill>
                <a:schemeClr val="bg1"/>
              </a:solidFill>
              <a:effectLst>
                <a:glow rad="139700">
                  <a:schemeClr val="accent5">
                    <a:lumMod val="75000"/>
                    <a:alpha val="40000"/>
                  </a:schemeClr>
                </a:glow>
              </a:effectLst>
              <a:latin typeface="Impact" panose="020B080603090205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076523" y="923648"/>
            <a:ext cx="1647838" cy="9904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218132" y="894826"/>
            <a:ext cx="1377729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1600" b="1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Location</a:t>
            </a:r>
            <a:r>
              <a:rPr lang="en-US" altLang="zh-CN" sz="1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endParaRPr lang="zh-CN" altLang="en-US" sz="16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5115375" y="1203787"/>
            <a:ext cx="15217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国家：美国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区划：加利福尼亚州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城市：伯克利市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3" name="表格 22"/>
          <p:cNvGraphicFramePr>
            <a:graphicFrameLocks noGrp="1"/>
          </p:cNvGraphicFramePr>
          <p:nvPr/>
        </p:nvGraphicFramePr>
        <p:xfrm>
          <a:off x="5173699" y="7134289"/>
          <a:ext cx="1550662" cy="239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06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项目开始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2018/07/22</a:t>
                      </a:r>
                      <a:endParaRPr lang="en-US" altLang="zh-CN" sz="12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US" altLang="zh-CN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7/22</a:t>
                      </a:r>
                      <a:r>
                        <a:rPr lang="zh-CN" alt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抵达旧金山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项目结束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2018/08/10</a:t>
                      </a:r>
                      <a:endParaRPr lang="en-US" altLang="zh-CN" sz="1200" b="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marL="0" algn="ctr" defTabSz="685800" rtl="0" eaLnBrk="1" latinLnBrk="0" hangingPunct="1"/>
                      <a:r>
                        <a:rPr lang="en-US" altLang="zh-CN" sz="1200" b="0" kern="12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08/09</a:t>
                      </a:r>
                      <a:r>
                        <a:rPr lang="zh-CN" altLang="en-US" sz="12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离开洛杉矶</a:t>
                      </a:r>
                      <a:endParaRPr lang="zh-CN" altLang="en-US" sz="12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报名截至</a:t>
                      </a:r>
                      <a:endParaRPr lang="zh-CN" altLang="en-US" sz="1200" b="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n-US" altLang="zh-CN" sz="1400" b="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2018/05/30</a:t>
                      </a:r>
                      <a:endParaRPr lang="zh-CN" altLang="en-US" sz="1400" b="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2" name="矩形 41"/>
          <p:cNvSpPr/>
          <p:nvPr/>
        </p:nvSpPr>
        <p:spPr>
          <a:xfrm>
            <a:off x="5137736" y="6694749"/>
            <a:ext cx="1599735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zh-CN" sz="2000" b="1" dirty="0">
                <a:ln w="0"/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Timetable</a:t>
            </a:r>
            <a:endParaRPr lang="zh-CN" altLang="en-US" sz="2000" b="1" cap="none" spc="0" dirty="0">
              <a:ln w="0"/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timgsa.baidu.com/timg?image&amp;quality=80&amp;size=b9999_10000&amp;sec=1503136989716&amp;di=7580bd28afee0eb74dfe2f5c3a78ca44&amp;imgtype=0&amp;src=http%3A%2F%2Ff.hiphotos.baidu.com%2Fbaike%2Fs%253D220%2Fsign%3Da921ec245edf8db1b82e7b663922dddb%2Fc2cec3fdfc03924523c90cb38794a4c27d1e250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09" y="3744675"/>
            <a:ext cx="698170" cy="69817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图片 3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2" t="3929" b="13045"/>
          <a:stretch>
            <a:fillRect/>
          </a:stretch>
        </p:blipFill>
        <p:spPr>
          <a:xfrm>
            <a:off x="5086389" y="4659854"/>
            <a:ext cx="1681691" cy="115318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57488" y="-27146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/>
          <p:cNvSpPr/>
          <p:nvPr/>
        </p:nvSpPr>
        <p:spPr>
          <a:xfrm>
            <a:off x="2461518" y="7251983"/>
            <a:ext cx="4205182" cy="217169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468512" y="1472344"/>
            <a:ext cx="4205182" cy="26456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 dirty="0">
              <a:ea typeface="微软雅黑" panose="020B0503020204020204" pitchFamily="34" charset="-122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2461518" y="6797898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Activities</a:t>
            </a:r>
            <a:endParaRPr lang="en-US" altLang="zh-CN" sz="2000" b="0" cap="none" spc="0" dirty="0" smtClean="0">
              <a:ln w="0"/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377389" y="1047358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</a:t>
            </a:r>
            <a:r>
              <a:rPr lang="en-US" altLang="zh-CN" sz="200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Detail</a:t>
            </a:r>
            <a:endParaRPr lang="en-US" altLang="zh-CN" sz="2000" b="0" cap="none" spc="0" dirty="0" smtClean="0">
              <a:ln w="0"/>
              <a:solidFill>
                <a:schemeClr val="tx1">
                  <a:lumMod val="65000"/>
                  <a:lumOff val="35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461518" y="1486515"/>
            <a:ext cx="4191194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课程根据项目参加者的学术背景或爱好，设计了相应的文商学科的课程及文化体验。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融合传统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的美国式授课形式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Lecture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Workshop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，同时加入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更多的互动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元素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Lecture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一般由加州大学伯克利分校知名教授或讲师为学生讲解专业知识。在课堂上，老师会随机提问学生，学生亦可随时提出问题或陈述自己的见解。积极的教学互动会让学生更好的融入课堂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氛围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Workshop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一般会抛出一个争议性的话题，采取头脑风暴、小组讨论、团队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PK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、个人演讲、或者两方辩论的形式，让学生成为讲台的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主角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将在这一过程中，不断的应用实践所学的知识，真正领会“听易忘，见能记，动开悟，悟生慧”的真谛。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377389" y="4325421"/>
            <a:ext cx="2216150" cy="3987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2000" b="0" cap="none" spc="0" dirty="0" smtClean="0">
                <a:ln w="0"/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Program </a:t>
            </a:r>
            <a:r>
              <a:rPr lang="en-US" altLang="zh-CN" sz="2000" dirty="0" smtClean="0">
                <a:ln w="0"/>
                <a:solidFill>
                  <a:schemeClr val="accent4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Course</a:t>
            </a:r>
            <a:endParaRPr lang="en-US" altLang="zh-CN" sz="2000" b="0" cap="none" spc="0" dirty="0" smtClean="0">
              <a:ln w="0"/>
              <a:solidFill>
                <a:schemeClr val="accent4">
                  <a:lumMod val="50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2461518" y="4798786"/>
          <a:ext cx="4191194" cy="2453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194"/>
              </a:tblGrid>
              <a:tr h="329679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核心课程</a:t>
                      </a:r>
                      <a:endParaRPr lang="zh-CN" altLang="en-US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2123518">
                <a:tc>
                  <a:txBody>
                    <a:bodyPr/>
                    <a:lstStyle/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Entrepreneurship and Innovation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Intercultural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Leadership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Global Finance and Accounting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American Culture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American Movies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indent="-285750" algn="l">
                        <a:lnSpc>
                          <a:spcPts val="17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Case Studies in Business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indent="-285750" algn="l">
                        <a:lnSpc>
                          <a:spcPts val="17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Preparing for Graduate School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Public Relations and Marketing Strategy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215900" marR="0" indent="-285750" algn="l" defTabSz="6858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defRPr/>
                      </a:pP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Guest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–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硅谷的创业家和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UC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100" dirty="0" smtClean="0">
                          <a:solidFill>
                            <a:schemeClr val="tx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教授</a:t>
                      </a:r>
                      <a:endParaRPr lang="en-US" altLang="zh-CN" sz="1100" dirty="0" smtClean="0">
                        <a:solidFill>
                          <a:schemeClr val="tx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2468512" y="7351521"/>
            <a:ext cx="40355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伯克利</a:t>
            </a:r>
            <a:endParaRPr lang="en-US" altLang="zh-CN" sz="10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伯克利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图书馆，哈斯商学院，伯克利植物园，伯克利艺术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博物馆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旧金山</a:t>
            </a:r>
            <a:endParaRPr lang="en-US" altLang="zh-CN" sz="1000" b="1" dirty="0" smtClean="0">
              <a:solidFill>
                <a:schemeClr val="accent1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金门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大桥，金门公园，联合广场，芳草地艺术中心，九曲花街，艺术宫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，渔人码头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1000" b="1" dirty="0" smtClean="0">
                <a:solidFill>
                  <a:schemeClr val="accent1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周边游览</a:t>
            </a: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：硅谷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NASA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展厅，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Intel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博物馆，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Jelly Belly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糖果厂，斯坦福大学，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San Francisco Premium Outlet, Berkeley Marina BBQ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，美丽的</a:t>
            </a:r>
            <a:r>
              <a:rPr lang="en-US" altLang="zh-CN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Sausalito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小镇</a:t>
            </a:r>
            <a:endParaRPr lang="zh-CN" altLang="en-US" sz="1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147046" y="1338416"/>
            <a:ext cx="2158086" cy="8085262"/>
            <a:chOff x="147046" y="1338416"/>
            <a:chExt cx="2158086" cy="8085262"/>
          </a:xfrm>
        </p:grpSpPr>
        <p:grpSp>
          <p:nvGrpSpPr>
            <p:cNvPr id="9" name="组合 8"/>
            <p:cNvGrpSpPr/>
            <p:nvPr/>
          </p:nvGrpSpPr>
          <p:grpSpPr>
            <a:xfrm>
              <a:off x="147046" y="1344299"/>
              <a:ext cx="2158086" cy="8079379"/>
              <a:chOff x="-2714066" y="1151163"/>
              <a:chExt cx="2158086" cy="8079379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-2714066" y="1151163"/>
                <a:ext cx="2158086" cy="1478007"/>
              </a:xfrm>
              <a:prstGeom prst="rect">
                <a:avLst/>
              </a:prstGeom>
              <a:blipFill>
                <a:blip r:embed="rId1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3" name="矩形 52"/>
              <p:cNvSpPr/>
              <p:nvPr/>
            </p:nvSpPr>
            <p:spPr>
              <a:xfrm>
                <a:off x="-2714066" y="2801506"/>
                <a:ext cx="2158086" cy="1478007"/>
              </a:xfrm>
              <a:prstGeom prst="rect">
                <a:avLst/>
              </a:prstGeom>
              <a:blipFill dpi="0" rotWithShape="1">
                <a:blip r:embed="rId2"/>
                <a:srcRect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4" name="矩形 53"/>
              <p:cNvSpPr/>
              <p:nvPr/>
            </p:nvSpPr>
            <p:spPr>
              <a:xfrm>
                <a:off x="-2714066" y="4451849"/>
                <a:ext cx="2158086" cy="14780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矩形 54"/>
              <p:cNvSpPr/>
              <p:nvPr/>
            </p:nvSpPr>
            <p:spPr>
              <a:xfrm>
                <a:off x="-2714066" y="6102192"/>
                <a:ext cx="2158086" cy="147800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  <p:sp>
            <p:nvSpPr>
              <p:cNvPr id="56" name="矩形 55"/>
              <p:cNvSpPr/>
              <p:nvPr/>
            </p:nvSpPr>
            <p:spPr>
              <a:xfrm>
                <a:off x="-2714066" y="7752535"/>
                <a:ext cx="2158086" cy="14780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21" name="矩形 20"/>
            <p:cNvSpPr/>
            <p:nvPr/>
          </p:nvSpPr>
          <p:spPr>
            <a:xfrm>
              <a:off x="1708251" y="1338416"/>
              <a:ext cx="595036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学校图腾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1810846" y="2994642"/>
              <a:ext cx="492444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图书馆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1810843" y="4650161"/>
              <a:ext cx="492444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体育馆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1708252" y="6295328"/>
              <a:ext cx="595036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晚间校园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1708254" y="7945671"/>
              <a:ext cx="595035" cy="215444"/>
            </a:xfrm>
            <a:prstGeom prst="rect">
              <a:avLst/>
            </a:prstGeom>
            <a:solidFill>
              <a:schemeClr val="tx1">
                <a:lumMod val="65000"/>
                <a:lumOff val="35000"/>
                <a:alpha val="50000"/>
              </a:schemeClr>
            </a:solidFill>
          </p:spPr>
          <p:txBody>
            <a:bodyPr wrap="none" lIns="91440" tIns="45720" rIns="91440" bIns="45720">
              <a:spAutoFit/>
            </a:bodyPr>
            <a:lstStyle/>
            <a:p>
              <a:pPr algn="r"/>
              <a:r>
                <a:rPr lang="zh-CN" altLang="en-US" sz="800" dirty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课堂</a:t>
              </a:r>
              <a:r>
                <a:rPr lang="zh-CN" altLang="en-US" sz="800" dirty="0" smtClean="0">
                  <a:ln w="0"/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探讨</a:t>
              </a:r>
              <a:endParaRPr lang="zh-CN" altLang="en-US" sz="800" dirty="0">
                <a:ln w="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1" name="矩形 30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166869" y="78674"/>
            <a:ext cx="4043182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加州大学伯克利分校</a:t>
            </a:r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硅谷创业家课程（</a:t>
            </a:r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UCB/BIZ/2018/</a:t>
            </a:r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冬）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36" name="表格 35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/>
                <a:gridCol w="1212601"/>
                <a:gridCol w="1212601"/>
                <a:gridCol w="1212601"/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8" name="矩形 27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sp>
        <p:nvSpPr>
          <p:cNvPr id="26" name="矩形 25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暑期学校文商类（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/BIZ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6869" y="78674"/>
            <a:ext cx="4043182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加州大学伯克利分校</a:t>
            </a:r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硅谷创业家课程（</a:t>
            </a:r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UCB/BIZ/2018/</a:t>
            </a:r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冬）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/>
                <a:gridCol w="1212601"/>
                <a:gridCol w="1212601"/>
                <a:gridCol w="1212601"/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tx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tx2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47046" y="990600"/>
          <a:ext cx="6177554" cy="85484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49954"/>
                <a:gridCol w="2423922"/>
                <a:gridCol w="2503678"/>
              </a:tblGrid>
              <a:tr h="407068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日期</a:t>
                      </a:r>
                      <a:endParaRPr lang="zh-CN" alt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Morning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Afternoon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22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Accommodation Check-in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uly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23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Welcome and Orientation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uly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b="0" i="0" u="none" strike="noStrike" baseline="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uly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Berkeley</a:t>
                      </a:r>
                      <a:r>
                        <a:rPr lang="zh-CN" altLang="en-US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</a:t>
                      </a:r>
                      <a:r>
                        <a:rPr lang="en-US" altLang="zh-CN" sz="12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Activities</a:t>
                      </a:r>
                      <a:endParaRPr lang="en-US" altLang="zh-CN" sz="1200" u="none" strike="noStrike" kern="1200" dirty="0" smtClean="0">
                        <a:solidFill>
                          <a:schemeClr val="dk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baseline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baseline="0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26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San Francisco Day Trip 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27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28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六）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Stanford University, Silicon Valley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29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Napa Valley, Jelly Belly Factory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30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July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31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Berkeley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Lecture</a:t>
                      </a:r>
                      <a:endParaRPr lang="en-US" altLang="zh-CN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Closing Ceremony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San Francisco Day Trip II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Independent</a:t>
                      </a:r>
                      <a:r>
                        <a:rPr lang="zh-CN" altLang="en-US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Studies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BBQ </a:t>
                      </a:r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Party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六）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Travel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to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Los</a:t>
                      </a:r>
                      <a:r>
                        <a:rPr lang="zh-CN" altLang="en-US" baseline="0" dirty="0" smtClean="0"/>
                        <a:t> </a:t>
                      </a:r>
                      <a:r>
                        <a:rPr lang="en-US" altLang="zh-CN" baseline="0" dirty="0" smtClean="0"/>
                        <a:t>Angeles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Hotel</a:t>
                      </a:r>
                      <a:r>
                        <a:rPr lang="zh-CN" altLang="en-US" baseline="0" dirty="0" smtClean="0"/>
                        <a:t> </a:t>
                      </a:r>
                      <a:r>
                        <a:rPr lang="en-US" altLang="zh-CN" baseline="0" dirty="0" smtClean="0"/>
                        <a:t>Check</a:t>
                      </a:r>
                      <a:r>
                        <a:rPr lang="zh-CN" altLang="en-US" baseline="0" dirty="0" smtClean="0"/>
                        <a:t> </a:t>
                      </a:r>
                      <a:r>
                        <a:rPr lang="en-US" altLang="zh-CN" baseline="0" dirty="0" smtClean="0"/>
                        <a:t>in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5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日）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dirty="0" smtClean="0"/>
                        <a:t>Santa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Monica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Beach,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Hollywood,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Observatory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一）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mtClean="0"/>
                        <a:t>UCLA/UCI</a:t>
                      </a:r>
                      <a:r>
                        <a:rPr lang="zh-CN" altLang="en-US" smtClean="0"/>
                        <a:t> </a:t>
                      </a:r>
                      <a:r>
                        <a:rPr lang="en-US" altLang="zh-CN" smtClean="0"/>
                        <a:t>Visit</a:t>
                      </a:r>
                      <a:endParaRPr lang="zh-CN" altLang="en-US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dirty="0" smtClean="0"/>
                        <a:t>Visit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to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San</a:t>
                      </a:r>
                      <a:r>
                        <a:rPr lang="zh-CN" altLang="en-US" dirty="0" smtClean="0"/>
                        <a:t> </a:t>
                      </a:r>
                      <a:r>
                        <a:rPr lang="en-US" altLang="zh-CN" dirty="0" smtClean="0"/>
                        <a:t>Diego</a:t>
                      </a:r>
                      <a:endParaRPr lang="zh-CN" altLang="en-US" dirty="0"/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7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二）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Visit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to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Commercial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Center</a:t>
                      </a:r>
                      <a:endParaRPr lang="en-US" altLang="zh-CN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</a:t>
                      </a:r>
                      <a:r>
                        <a:rPr 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（</a:t>
                      </a:r>
                      <a:r>
                        <a:rPr lang="zh-CN" alt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三）</a:t>
                      </a:r>
                      <a:endParaRPr lang="zh-CN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Closing Party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 9（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四）</a:t>
                      </a: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altLang="zh-CN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Departure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  <a:tr h="407068">
                <a:tc>
                  <a:txBody>
                    <a:bodyPr/>
                    <a:lstStyle/>
                    <a:p>
                      <a:pPr marL="0" marR="0" indent="0" algn="l" defTabSz="6858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Aug 10（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五）</a:t>
                      </a:r>
                      <a:endParaRPr lang="zh-CN" alt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Arrival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in</a:t>
                      </a:r>
                      <a:r>
                        <a:rPr lang="zh-CN" altLang="en-US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 </a:t>
                      </a:r>
                      <a:r>
                        <a:rPr lang="en-US" altLang="zh-CN" sz="1200" u="none" strike="noStrike" dirty="0" smtClean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China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350" marR="6350" marT="6350" marB="0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26" name="矩形 25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暑期学校文商类（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/BIZ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 60"/>
          <p:cNvSpPr/>
          <p:nvPr/>
        </p:nvSpPr>
        <p:spPr>
          <a:xfrm>
            <a:off x="4601073" y="958238"/>
            <a:ext cx="2175629" cy="1673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4675281" y="965784"/>
            <a:ext cx="134363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cap="none" spc="0" dirty="0" smtClean="0">
                <a:ln w="0"/>
                <a:solidFill>
                  <a:srgbClr val="009999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Life Detail</a:t>
            </a:r>
            <a:endParaRPr lang="zh-CN" altLang="en-US" sz="2000" b="1" cap="none" spc="0" dirty="0">
              <a:ln w="0"/>
              <a:solidFill>
                <a:srgbClr val="009999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8" name="矩形 137"/>
          <p:cNvSpPr/>
          <p:nvPr/>
        </p:nvSpPr>
        <p:spPr>
          <a:xfrm>
            <a:off x="4601073" y="3622040"/>
            <a:ext cx="2175510" cy="19972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4675281" y="3595870"/>
            <a:ext cx="161153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Program Fee</a:t>
            </a:r>
            <a:endParaRPr lang="zh-CN" altLang="en-US" sz="2000" b="1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59409" y="4323531"/>
            <a:ext cx="145883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altLang="zh-CN" sz="3200" dirty="0" smtClean="0">
                <a:ln w="0"/>
                <a:solidFill>
                  <a:schemeClr val="accent1">
                    <a:lumMod val="50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$ 4880</a:t>
            </a:r>
            <a:endParaRPr lang="en-US" altLang="zh-CN" sz="3200" dirty="0" smtClean="0">
              <a:ln w="0"/>
              <a:solidFill>
                <a:schemeClr val="accent1">
                  <a:lumMod val="50000"/>
                </a:schemeClr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58" name="矩形 157"/>
          <p:cNvSpPr/>
          <p:nvPr/>
        </p:nvSpPr>
        <p:spPr>
          <a:xfrm>
            <a:off x="4601073" y="4813857"/>
            <a:ext cx="591509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1400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ea typeface="微软雅黑" panose="020B0503020204020204" pitchFamily="34" charset="-122"/>
                <a:cs typeface="Times New Roman" panose="02020603050405020304" pitchFamily="18" charset="0"/>
              </a:rPr>
              <a:t>Note:</a:t>
            </a:r>
            <a:endParaRPr lang="zh-CN" altLang="en-US" sz="1400" b="0" cap="none" spc="0" dirty="0">
              <a:ln w="0"/>
              <a:solidFill>
                <a:schemeClr val="tx1">
                  <a:lumMod val="65000"/>
                  <a:lumOff val="35000"/>
                </a:schemeClr>
              </a:solidFill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2" name="矩形 161"/>
          <p:cNvSpPr/>
          <p:nvPr/>
        </p:nvSpPr>
        <p:spPr>
          <a:xfrm>
            <a:off x="137881" y="5754159"/>
            <a:ext cx="1619354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cap="none" spc="0" dirty="0" smtClean="0">
                <a:ln w="0"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Qualification</a:t>
            </a:r>
            <a:endParaRPr lang="zh-CN" altLang="en-US" sz="2000" b="1" cap="none" spc="0" dirty="0">
              <a:ln w="0"/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63" name="表格 162"/>
          <p:cNvGraphicFramePr>
            <a:graphicFrameLocks noGrp="1"/>
          </p:cNvGraphicFramePr>
          <p:nvPr/>
        </p:nvGraphicFramePr>
        <p:xfrm>
          <a:off x="116358" y="6128945"/>
          <a:ext cx="4361564" cy="7718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2036"/>
                <a:gridCol w="872728"/>
                <a:gridCol w="872036"/>
                <a:gridCol w="872036"/>
                <a:gridCol w="872728"/>
              </a:tblGrid>
              <a:tr h="386266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项目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GPA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托福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4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雅思</a:t>
                      </a:r>
                      <a:endParaRPr lang="zh-CN" alt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sz="1400" b="1" kern="120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CET-4/6</a:t>
                      </a:r>
                      <a:endParaRPr lang="en-US" sz="1400" b="1" kern="120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385604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zh-CN" altLang="en-US" sz="12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定制</a:t>
                      </a:r>
                      <a:endParaRPr lang="en-US" sz="12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50000"/>
                        </a:lnSpc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kern="1200" dirty="0" smtClean="0">
                          <a:solidFill>
                            <a:schemeClr val="dk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</a:t>
                      </a:r>
                      <a:endParaRPr lang="en-US" altLang="zh-CN" sz="1400" kern="1200" dirty="0" smtClean="0">
                        <a:solidFill>
                          <a:schemeClr val="dk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5" name="矩形 164"/>
          <p:cNvSpPr/>
          <p:nvPr/>
        </p:nvSpPr>
        <p:spPr>
          <a:xfrm>
            <a:off x="118859" y="7432242"/>
            <a:ext cx="4402336" cy="2283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6" name="矩形 165"/>
          <p:cNvSpPr/>
          <p:nvPr/>
        </p:nvSpPr>
        <p:spPr>
          <a:xfrm>
            <a:off x="4592337" y="7432242"/>
            <a:ext cx="2162072" cy="2283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167" name="矩形 166"/>
          <p:cNvSpPr/>
          <p:nvPr/>
        </p:nvSpPr>
        <p:spPr>
          <a:xfrm>
            <a:off x="147239" y="7006039"/>
            <a:ext cx="162736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0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Material List</a:t>
            </a:r>
            <a:endParaRPr lang="zh-CN" altLang="en-US" sz="20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9" t="4264" r="3876" b="4264"/>
          <a:stretch>
            <a:fillRect/>
          </a:stretch>
        </p:blipFill>
        <p:spPr>
          <a:xfrm>
            <a:off x="5454740" y="8236488"/>
            <a:ext cx="1182766" cy="1167919"/>
          </a:xfrm>
          <a:prstGeom prst="rect">
            <a:avLst/>
          </a:prstGeom>
        </p:spPr>
      </p:pic>
      <p:sp>
        <p:nvSpPr>
          <p:cNvPr id="205" name="矩形 204"/>
          <p:cNvSpPr/>
          <p:nvPr/>
        </p:nvSpPr>
        <p:spPr>
          <a:xfrm>
            <a:off x="4531141" y="6975741"/>
            <a:ext cx="181171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2400" b="1" cap="none" spc="0" dirty="0" smtClean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Sign up</a:t>
            </a:r>
            <a:r>
              <a:rPr lang="zh-CN" altLang="en-US" sz="2400" b="1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b="1" dirty="0">
                <a:ln w="0"/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now</a:t>
            </a:r>
            <a:endParaRPr lang="zh-CN" altLang="en-US" sz="2400" b="1" cap="none" spc="0" dirty="0">
              <a:ln w="0"/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6" name="矩形 205"/>
          <p:cNvSpPr/>
          <p:nvPr/>
        </p:nvSpPr>
        <p:spPr>
          <a:xfrm>
            <a:off x="5449692" y="9379508"/>
            <a:ext cx="1210588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zh-CN" altLang="en-US" sz="1000" b="0" cap="none" spc="0" dirty="0" smtClean="0">
                <a:ln w="0"/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Wingdings" panose="05000000000000000000" pitchFamily="2" charset="2"/>
                <a:hlinkClick r:id="rId2"/>
              </a:rPr>
              <a:t>点击进入报名页面</a:t>
            </a:r>
            <a:endParaRPr lang="zh-CN" altLang="en-US" sz="1000" b="0" cap="none" spc="0" dirty="0">
              <a:ln w="0"/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193828" y="7544400"/>
            <a:ext cx="4206623" cy="757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在线项目报名表</a:t>
            </a:r>
            <a:endParaRPr lang="zh-CN" altLang="en-US" sz="1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护照照片页扫描件一份</a:t>
            </a:r>
            <a:endParaRPr lang="en-US" altLang="zh-CN" sz="1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个人身份证扫描件一份</a:t>
            </a:r>
            <a:endParaRPr lang="zh-CN" altLang="en-US" sz="1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4633700" y="5066957"/>
            <a:ext cx="2120709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具有</a:t>
            </a:r>
            <a:r>
              <a:rPr lang="en-US" altLang="zh-CN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CET4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级合格以上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水平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有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英文听说读写能力</a:t>
            </a:r>
            <a:endParaRPr 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4556038" y="7510091"/>
            <a:ext cx="22182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邮箱：duanqi</a:t>
            </a:r>
            <a:r>
              <a:rPr lang="zh-CN" altLang="en-US" sz="1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@xf-world.org</a:t>
            </a:r>
            <a:endParaRPr lang="en-US" alt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indent="-17970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电话：</a:t>
            </a:r>
            <a:r>
              <a:rPr lang="en-US" altLang="zh-CN" sz="10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021-55661085</a:t>
            </a:r>
            <a:endParaRPr lang="zh-CN" sz="10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0" name="文本框 109"/>
          <p:cNvSpPr txBox="1"/>
          <p:nvPr/>
        </p:nvSpPr>
        <p:spPr>
          <a:xfrm>
            <a:off x="4650316" y="1355376"/>
            <a:ext cx="204731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住宿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】3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星级酒店</a:t>
            </a:r>
            <a:endParaRPr lang="en-US" altLang="zh-CN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出行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学生可自行购买当地交通卡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通信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学生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需自费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办理当地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的电话卡，主办方可提供咨询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服务</a:t>
            </a:r>
            <a:endParaRPr lang="zh-CN" altLang="en-US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1800"/>
              </a:lnSpc>
            </a:pP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保险</a:t>
            </a:r>
            <a:r>
              <a:rPr lang="en-US" altLang="zh-CN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海外</a:t>
            </a: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保险由主办方</a:t>
            </a:r>
            <a:r>
              <a:rPr lang="zh-CN" altLang="en-US" sz="9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统一购买</a:t>
            </a:r>
            <a:endParaRPr lang="zh-CN" altLang="en-US" sz="9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54842" y="4057658"/>
            <a:ext cx="787527" cy="253916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105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美元</a:t>
            </a:r>
            <a:r>
              <a:rPr lang="en-US" altLang="zh-CN" sz="1050">
                <a:ln w="0"/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/USD</a:t>
            </a:r>
            <a:endParaRPr lang="zh-CN" sz="1050" dirty="0">
              <a:ln w="0"/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8" name="图示 17"/>
          <p:cNvGraphicFramePr/>
          <p:nvPr/>
        </p:nvGraphicFramePr>
        <p:xfrm>
          <a:off x="4705863" y="8195406"/>
          <a:ext cx="670274" cy="1406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9" name="矩形 38"/>
          <p:cNvSpPr/>
          <p:nvPr/>
        </p:nvSpPr>
        <p:spPr>
          <a:xfrm>
            <a:off x="4578350" y="6128944"/>
            <a:ext cx="2119278" cy="792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4592337" y="6140901"/>
            <a:ext cx="787527" cy="253916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1050" b="1" dirty="0" smtClean="0">
                <a:ln w="0"/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遴选要求</a:t>
            </a:r>
            <a:endParaRPr lang="zh-CN" sz="1050" b="1" dirty="0">
              <a:ln w="0"/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1" name="文本框 106"/>
          <p:cNvSpPr txBox="1"/>
          <p:nvPr/>
        </p:nvSpPr>
        <p:spPr>
          <a:xfrm>
            <a:off x="4578350" y="6406774"/>
            <a:ext cx="2137155" cy="47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ts val="1600"/>
              </a:lnSpc>
              <a:buFont typeface="Arial" panose="020B0604020202020204" pitchFamily="34" charset="0"/>
              <a:buChar char="•"/>
            </a:pPr>
            <a:r>
              <a:rPr lang="zh-CN" altLang="en-US" sz="9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部分报名项目的学生可能经遴选中心进行笔试和面试考核</a:t>
            </a:r>
            <a:endParaRPr lang="zh-CN" sz="9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47046" y="3629855"/>
          <a:ext cx="4371168" cy="1989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1168"/>
              </a:tblGrid>
              <a:tr h="3757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费用包含</a:t>
                      </a:r>
                      <a:endParaRPr lang="zh-CN" altLang="en-US" sz="12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50000"/>
                      </a:schemeClr>
                    </a:solidFill>
                  </a:tcPr>
                </a:tc>
              </a:tr>
              <a:tr h="54538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dirty="0" smtClean="0">
                          <a:solidFill>
                            <a:srgbClr val="FF0000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学费，住宿费（含住宿申请费），项目申请费，汇款手续费，国际邮费，翔飞境外意外伤害保险费，接送机费，集体活动交通费。</a:t>
                      </a:r>
                      <a:endParaRPr lang="zh-CN" altLang="en-US" sz="1100" dirty="0">
                        <a:solidFill>
                          <a:srgbClr val="FF0000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388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200" b="1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费用不含</a:t>
                      </a:r>
                      <a:endParaRPr lang="zh-CN" altLang="en-US" sz="1200" b="1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</a:tr>
              <a:tr h="66449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100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签证费、国际往返机票（原则上统一订票）、自费课外活动、餐费、自行出行交通费、行李超重费、个人购物消费、其他“包含费用”以外的费用</a:t>
                      </a:r>
                      <a:endParaRPr lang="zh-CN" altLang="en-US" sz="1100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7" name="组合 16"/>
          <p:cNvGrpSpPr/>
          <p:nvPr/>
        </p:nvGrpSpPr>
        <p:grpSpPr>
          <a:xfrm>
            <a:off x="137881" y="2700342"/>
            <a:ext cx="4369095" cy="694190"/>
            <a:chOff x="149119" y="2660476"/>
            <a:chExt cx="4369095" cy="694190"/>
          </a:xfrm>
        </p:grpSpPr>
        <p:sp>
          <p:nvSpPr>
            <p:cNvPr id="13" name="矩形 12"/>
            <p:cNvSpPr/>
            <p:nvPr/>
          </p:nvSpPr>
          <p:spPr>
            <a:xfrm>
              <a:off x="149119" y="2676485"/>
              <a:ext cx="995953" cy="678181"/>
            </a:xfrm>
            <a:prstGeom prst="rect">
              <a:avLst/>
            </a:prstGeom>
            <a:blipFill>
              <a:blip r:embed="rId8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4" name="矩形 63"/>
            <p:cNvSpPr/>
            <p:nvPr/>
          </p:nvSpPr>
          <p:spPr>
            <a:xfrm>
              <a:off x="1259355" y="2672585"/>
              <a:ext cx="995953" cy="678181"/>
            </a:xfrm>
            <a:prstGeom prst="rect">
              <a:avLst/>
            </a:prstGeom>
            <a:blipFill>
              <a:blip r:embed="rId9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2393473" y="2668685"/>
              <a:ext cx="995953" cy="678181"/>
            </a:xfrm>
            <a:prstGeom prst="rect">
              <a:avLst/>
            </a:prstGeom>
            <a:blipFill>
              <a:blip r:embed="rId10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3522261" y="2660476"/>
              <a:ext cx="995953" cy="678181"/>
            </a:xfrm>
            <a:prstGeom prst="rect">
              <a:avLst/>
            </a:prstGeom>
            <a:blipFill>
              <a:blip r:embed="rId11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</p:grpSp>
      <p:graphicFrame>
        <p:nvGraphicFramePr>
          <p:cNvPr id="43" name="表格 42"/>
          <p:cNvGraphicFramePr>
            <a:graphicFrameLocks noGrp="1"/>
          </p:cNvGraphicFramePr>
          <p:nvPr/>
        </p:nvGraphicFramePr>
        <p:xfrm>
          <a:off x="147046" y="447725"/>
          <a:ext cx="4850404" cy="2976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2601"/>
                <a:gridCol w="1212601"/>
                <a:gridCol w="1212601"/>
                <a:gridCol w="1212601"/>
              </a:tblGrid>
              <a:tr h="297691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tx1"/>
                          </a:solidFill>
                          <a:ea typeface="微软雅黑" panose="020B0503020204020204" pitchFamily="34" charset="-122"/>
                        </a:rPr>
                        <a:t>Study</a:t>
                      </a:r>
                      <a:endParaRPr lang="zh-CN" altLang="en-US" dirty="0">
                        <a:solidFill>
                          <a:schemeClr val="tx1"/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Life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Fee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ea typeface="微软雅黑" panose="020B0503020204020204" pitchFamily="34" charset="-122"/>
                        </a:rPr>
                        <a:t>Sign up</a:t>
                      </a:r>
                      <a:endParaRPr lang="zh-CN" altLang="en-US" dirty="0">
                        <a:solidFill>
                          <a:schemeClr val="accent1">
                            <a:lumMod val="75000"/>
                          </a:schemeClr>
                        </a:solidFill>
                        <a:ea typeface="微软雅黑" panose="020B0503020204020204" pitchFamily="34" charset="-122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5" name="矩形 44"/>
          <p:cNvSpPr/>
          <p:nvPr/>
        </p:nvSpPr>
        <p:spPr>
          <a:xfrm>
            <a:off x="0" y="-1"/>
            <a:ext cx="6858000" cy="41325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166869" y="78674"/>
            <a:ext cx="4043182" cy="27699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加州大学伯克利分校</a:t>
            </a:r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硅谷创业家课程（</a:t>
            </a:r>
            <a:r>
              <a:rPr lang="en-US" altLang="zh-CN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UCB/BIZ/2018/</a:t>
            </a:r>
            <a:r>
              <a:rPr lang="zh-CN" altLang="en-US" sz="12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冬）</a:t>
            </a:r>
            <a:endParaRPr lang="zh-CN" altLang="en-US" sz="12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40" y="957378"/>
            <a:ext cx="4384179" cy="1653201"/>
          </a:xfrm>
          <a:prstGeom prst="rect">
            <a:avLst/>
          </a:prstGeom>
        </p:spPr>
      </p:pic>
      <p:sp>
        <p:nvSpPr>
          <p:cNvPr id="37" name="矩形 36"/>
          <p:cNvSpPr/>
          <p:nvPr/>
        </p:nvSpPr>
        <p:spPr>
          <a:xfrm>
            <a:off x="4350589" y="66610"/>
            <a:ext cx="623570" cy="29182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1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搜 索</a:t>
            </a:r>
            <a:endParaRPr lang="zh-CN" altLang="en-US" sz="1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t="4558" r="4558" b="4558"/>
          <a:stretch>
            <a:fillRect/>
          </a:stretch>
        </p:blipFill>
        <p:spPr>
          <a:xfrm>
            <a:off x="5202223" y="-1"/>
            <a:ext cx="1427713" cy="427825"/>
          </a:xfrm>
          <a:prstGeom prst="rect">
            <a:avLst/>
          </a:prstGeom>
        </p:spPr>
      </p:pic>
      <p:grpSp>
        <p:nvGrpSpPr>
          <p:cNvPr id="42" name="组 41"/>
          <p:cNvGrpSpPr/>
          <p:nvPr/>
        </p:nvGrpSpPr>
        <p:grpSpPr>
          <a:xfrm>
            <a:off x="4601072" y="2718419"/>
            <a:ext cx="2186398" cy="615270"/>
            <a:chOff x="4601072" y="2718419"/>
            <a:chExt cx="2186398" cy="615270"/>
          </a:xfrm>
        </p:grpSpPr>
        <p:sp>
          <p:nvSpPr>
            <p:cNvPr id="44" name="矩形 43"/>
            <p:cNvSpPr/>
            <p:nvPr/>
          </p:nvSpPr>
          <p:spPr>
            <a:xfrm>
              <a:off x="4601072" y="2733188"/>
              <a:ext cx="2173229" cy="60050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ea typeface="微软雅黑" panose="020B0503020204020204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4619075" y="2718419"/>
              <a:ext cx="1799171" cy="26161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zh-CN" altLang="en-US" sz="1100" b="1" dirty="0" smtClean="0">
                  <a:ln w="0"/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指定接机地点和时间</a:t>
              </a:r>
              <a:endParaRPr lang="zh-CN" altLang="en-US" sz="1100" b="1" cap="none" spc="0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4676743" y="2993293"/>
              <a:ext cx="2110727" cy="33855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en-US" altLang="zh-CN" sz="1600" dirty="0" smtClean="0">
                  <a:ln w="0"/>
                  <a:solidFill>
                    <a:schemeClr val="accent5">
                      <a:lumMod val="75000"/>
                    </a:schemeClr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SFO@10:00-14:30</a:t>
              </a:r>
              <a:endParaRPr lang="en-US" altLang="zh-CN" sz="1600" dirty="0" smtClean="0">
                <a:ln w="0"/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6" name="矩形 25"/>
          <p:cNvSpPr/>
          <p:nvPr/>
        </p:nvSpPr>
        <p:spPr>
          <a:xfrm>
            <a:off x="166869" y="78674"/>
            <a:ext cx="4043182" cy="26161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zh-CN" altLang="en-US" sz="1100" dirty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加州大学伯克利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分校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-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暑期学校文商类（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UCB/CDP/2018/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夏</a:t>
            </a:r>
            <a:r>
              <a:rPr lang="en-US" altLang="zh-CN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/BIZ</a:t>
            </a:r>
            <a:r>
              <a:rPr lang="zh-CN" altLang="en-US" sz="1100" dirty="0" smtClean="0">
                <a:solidFill>
                  <a:schemeClr val="accent1">
                    <a:lumMod val="50000"/>
                  </a:schemeClr>
                </a:solidFill>
                <a:ea typeface="微软雅黑" panose="020B0503020204020204" pitchFamily="34" charset="-122"/>
              </a:rPr>
              <a:t>）</a:t>
            </a:r>
            <a:endParaRPr lang="zh-CN" altLang="en-US" sz="1100" dirty="0">
              <a:solidFill>
                <a:schemeClr val="accent1">
                  <a:lumMod val="50000"/>
                </a:schemeClr>
              </a:solidFill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3401</Words>
  <Application>WPS 演示</Application>
  <PresentationFormat>A4 纸张(210x297 毫米)</PresentationFormat>
  <Paragraphs>342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7" baseType="lpstr">
      <vt:lpstr>Arial</vt:lpstr>
      <vt:lpstr>宋体</vt:lpstr>
      <vt:lpstr>Wingdings</vt:lpstr>
      <vt:lpstr>微软雅黑</vt:lpstr>
      <vt:lpstr>Times New Roman</vt:lpstr>
      <vt:lpstr>黑体</vt:lpstr>
      <vt:lpstr>Impact</vt:lpstr>
      <vt:lpstr>Calibri</vt:lpstr>
      <vt:lpstr>Arial Unicode MS</vt:lpstr>
      <vt:lpstr>等线 Light</vt:lpstr>
      <vt:lpstr>Segoe Print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Company>Xiangfei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Peter Tan</dc:creator>
  <cp:lastModifiedBy>微软中国</cp:lastModifiedBy>
  <cp:revision>191</cp:revision>
  <cp:lastPrinted>2017-09-07T06:50:00Z</cp:lastPrinted>
  <dcterms:created xsi:type="dcterms:W3CDTF">2017-05-04T00:43:00Z</dcterms:created>
  <dcterms:modified xsi:type="dcterms:W3CDTF">2018-03-05T01:51:27Z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2052-10.1.0.7022</vt:lpwstr>
  </property>
</Properties>
</file>