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2" r:id="rId3"/>
    <p:sldId id="283" r:id="rId4"/>
    <p:sldId id="284" r:id="rId5"/>
    <p:sldId id="285" r:id="rId6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EF"/>
    <a:srgbClr val="E2AC16"/>
    <a:srgbClr val="DEEBF7"/>
    <a:srgbClr val="0C456A"/>
    <a:srgbClr val="83735B"/>
    <a:srgbClr val="009999"/>
    <a:srgbClr val="58068B"/>
    <a:srgbClr val="F6E8FE"/>
    <a:srgbClr val="57058B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92"/>
    <p:restoredTop sz="94630"/>
  </p:normalViewPr>
  <p:slideViewPr>
    <p:cSldViewPr snapToGrid="0" showGuides="1">
      <p:cViewPr>
        <p:scale>
          <a:sx n="140" d="100"/>
          <a:sy n="140" d="100"/>
        </p:scale>
        <p:origin x="856" y="-4504"/>
      </p:cViewPr>
      <p:guideLst>
        <p:guide pos="2160"/>
        <p:guide orient="horz" pos="30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03DB09-22AA-4E90-91E8-6E4D3F6E5EB2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0B035495-81B8-42AE-9DF3-43BB9E2757ED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AD9E55-DD76-4DD1-8245-11DBE3F5C928}" cxnId="{7571851B-4468-45D4-BE0E-6477466E434B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F0AE9CD-C0DC-4B20-821E-9597706BC323}" cxnId="{7571851B-4468-45D4-BE0E-6477466E434B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800DB14-1268-414F-8741-15D739C6B7E7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F9F0B93-FF5E-493F-B51F-BB5AF00C81DE}" cxnId="{A21133BE-4551-4233-AF2B-6E62EEBB84D1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EA41D57-D08D-463C-A7C7-48E8A1A33098}" cxnId="{A21133BE-4551-4233-AF2B-6E62EEBB84D1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43A95D-B612-4DC4-BF5F-70B22E0960C2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86C4F2E-0675-44AB-9222-F966C397F8EA}" cxnId="{30A49E1E-608C-4FAC-954A-2CF93281226A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E0DD363-D366-4856-883B-ADDD7EE1611C}" cxnId="{30A49E1E-608C-4FAC-954A-2CF93281226A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077D5C5-40D3-42CA-8BB2-67C687BCF0B0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FB3BD2-97B3-4E6A-9272-D559A6816EAD}" cxnId="{72986CE3-D0F2-49C5-A90D-60853DF2472D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22C3DC6-A805-4EA6-B611-FE1655A9BB08}" cxnId="{72986CE3-D0F2-49C5-A90D-60853DF2472D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A45334F-9C6F-4EDD-8830-6F61AB160388}" type="pres">
      <dgm:prSet presAssocID="{5D03DB09-22AA-4E90-91E8-6E4D3F6E5EB2}" presName="linearFlow" presStyleCnt="0">
        <dgm:presLayoutVars>
          <dgm:resizeHandles val="exact"/>
        </dgm:presLayoutVars>
      </dgm:prSet>
      <dgm:spPr/>
    </dgm:pt>
    <dgm:pt modelId="{952E344A-92BA-48BC-B6C7-22163780F3CD}" type="pres">
      <dgm:prSet presAssocID="{0B035495-81B8-42AE-9DF3-43BB9E2757E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43E077-E1B1-43E8-886A-02021839BF00}" type="pres">
      <dgm:prSet presAssocID="{3F0AE9CD-C0DC-4B20-821E-9597706BC323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4DA8F314-D155-4879-B140-A0C715F7A59E}" type="pres">
      <dgm:prSet presAssocID="{3F0AE9CD-C0DC-4B20-821E-9597706BC323}" presName="connectorText" presStyleLbl="sibTrans2D1" presStyleIdx="0" presStyleCnt="3"/>
      <dgm:spPr/>
      <dgm:t>
        <a:bodyPr/>
        <a:lstStyle/>
        <a:p>
          <a:endParaRPr lang="zh-CN" altLang="en-US"/>
        </a:p>
      </dgm:t>
    </dgm:pt>
    <dgm:pt modelId="{096D24EB-1810-4FD7-B0FF-96CAF03C3AC6}" type="pres">
      <dgm:prSet presAssocID="{F800DB14-1268-414F-8741-15D739C6B7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6947FF-A367-4EF8-AF8D-2FD6A59AF22F}" type="pres">
      <dgm:prSet presAssocID="{CEA41D57-D08D-463C-A7C7-48E8A1A33098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1D6F32A6-55ED-4487-B04A-5AD14683397C}" type="pres">
      <dgm:prSet presAssocID="{CEA41D57-D08D-463C-A7C7-48E8A1A33098}" presName="connectorText" presStyleLbl="sibTrans2D1" presStyleIdx="1" presStyleCnt="3"/>
      <dgm:spPr/>
      <dgm:t>
        <a:bodyPr/>
        <a:lstStyle/>
        <a:p>
          <a:endParaRPr lang="zh-CN" altLang="en-US"/>
        </a:p>
      </dgm:t>
    </dgm:pt>
    <dgm:pt modelId="{1BEE8B5E-E20C-4351-9E71-A190F3910722}" type="pres">
      <dgm:prSet presAssocID="{CD43A95D-B612-4DC4-BF5F-70B22E0960C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F42AE7-6D1D-40E1-B568-09D9AE13CC48}" type="pres">
      <dgm:prSet presAssocID="{3E0DD363-D366-4856-883B-ADDD7EE1611C}" presName="sibTrans" presStyleLbl="sibTrans2D1" presStyleIdx="2" presStyleCnt="3"/>
      <dgm:spPr/>
      <dgm:t>
        <a:bodyPr/>
        <a:lstStyle/>
        <a:p>
          <a:endParaRPr lang="zh-CN" altLang="en-US"/>
        </a:p>
      </dgm:t>
    </dgm:pt>
    <dgm:pt modelId="{D6AA6A68-50A7-4D27-8171-8676C8F357AF}" type="pres">
      <dgm:prSet presAssocID="{3E0DD363-D366-4856-883B-ADDD7EE1611C}" presName="connectorText" presStyleLbl="sibTrans2D1" presStyleIdx="2" presStyleCnt="3"/>
      <dgm:spPr/>
      <dgm:t>
        <a:bodyPr/>
        <a:lstStyle/>
        <a:p>
          <a:endParaRPr lang="zh-CN" altLang="en-US"/>
        </a:p>
      </dgm:t>
    </dgm:pt>
    <dgm:pt modelId="{36BE09BA-B2FB-45F4-9B31-7AC60CCD8D01}" type="pres">
      <dgm:prSet presAssocID="{D077D5C5-40D3-42CA-8BB2-67C687BCF0B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6C10C99-93A8-E845-B63E-3E5FB414F9DA}" type="presOf" srcId="{3F0AE9CD-C0DC-4B20-821E-9597706BC323}" destId="{4DA8F314-D155-4879-B140-A0C715F7A59E}" srcOrd="1" destOrd="0" presId="urn:microsoft.com/office/officeart/2005/8/layout/process2"/>
    <dgm:cxn modelId="{75FB5267-1A16-5A49-86DD-709E2E3B657F}" type="presOf" srcId="{3E0DD363-D366-4856-883B-ADDD7EE1611C}" destId="{D6AA6A68-50A7-4D27-8171-8676C8F357AF}" srcOrd="1" destOrd="0" presId="urn:microsoft.com/office/officeart/2005/8/layout/process2"/>
    <dgm:cxn modelId="{DDD6D3B4-6C71-B349-BD59-1C26DA59F211}" type="presOf" srcId="{5D03DB09-22AA-4E90-91E8-6E4D3F6E5EB2}" destId="{BA45334F-9C6F-4EDD-8830-6F61AB160388}" srcOrd="0" destOrd="0" presId="urn:microsoft.com/office/officeart/2005/8/layout/process2"/>
    <dgm:cxn modelId="{7571851B-4468-45D4-BE0E-6477466E434B}" srcId="{5D03DB09-22AA-4E90-91E8-6E4D3F6E5EB2}" destId="{0B035495-81B8-42AE-9DF3-43BB9E2757ED}" srcOrd="0" destOrd="0" parTransId="{43AD9E55-DD76-4DD1-8245-11DBE3F5C928}" sibTransId="{3F0AE9CD-C0DC-4B20-821E-9597706BC323}"/>
    <dgm:cxn modelId="{72986CE3-D0F2-49C5-A90D-60853DF2472D}" srcId="{5D03DB09-22AA-4E90-91E8-6E4D3F6E5EB2}" destId="{D077D5C5-40D3-42CA-8BB2-67C687BCF0B0}" srcOrd="3" destOrd="0" parTransId="{CDFB3BD2-97B3-4E6A-9272-D559A6816EAD}" sibTransId="{F22C3DC6-A805-4EA6-B611-FE1655A9BB08}"/>
    <dgm:cxn modelId="{E16AA7AD-D2EF-7A46-A650-F603AAB710E7}" type="presOf" srcId="{0B035495-81B8-42AE-9DF3-43BB9E2757ED}" destId="{952E344A-92BA-48BC-B6C7-22163780F3CD}" srcOrd="0" destOrd="0" presId="urn:microsoft.com/office/officeart/2005/8/layout/process2"/>
    <dgm:cxn modelId="{B6DB8075-3706-C344-9370-1A61881D9CBF}" type="presOf" srcId="{D077D5C5-40D3-42CA-8BB2-67C687BCF0B0}" destId="{36BE09BA-B2FB-45F4-9B31-7AC60CCD8D01}" srcOrd="0" destOrd="0" presId="urn:microsoft.com/office/officeart/2005/8/layout/process2"/>
    <dgm:cxn modelId="{B9CF75D9-E302-EB4A-AD4F-7A56F0590355}" type="presOf" srcId="{F800DB14-1268-414F-8741-15D739C6B7E7}" destId="{096D24EB-1810-4FD7-B0FF-96CAF03C3AC6}" srcOrd="0" destOrd="0" presId="urn:microsoft.com/office/officeart/2005/8/layout/process2"/>
    <dgm:cxn modelId="{983DAA00-1A67-CE41-ABFF-F281BE5F5F67}" type="presOf" srcId="{CEA41D57-D08D-463C-A7C7-48E8A1A33098}" destId="{1D6F32A6-55ED-4487-B04A-5AD14683397C}" srcOrd="1" destOrd="0" presId="urn:microsoft.com/office/officeart/2005/8/layout/process2"/>
    <dgm:cxn modelId="{A21133BE-4551-4233-AF2B-6E62EEBB84D1}" srcId="{5D03DB09-22AA-4E90-91E8-6E4D3F6E5EB2}" destId="{F800DB14-1268-414F-8741-15D739C6B7E7}" srcOrd="1" destOrd="0" parTransId="{4F9F0B93-FF5E-493F-B51F-BB5AF00C81DE}" sibTransId="{CEA41D57-D08D-463C-A7C7-48E8A1A33098}"/>
    <dgm:cxn modelId="{30A49E1E-608C-4FAC-954A-2CF93281226A}" srcId="{5D03DB09-22AA-4E90-91E8-6E4D3F6E5EB2}" destId="{CD43A95D-B612-4DC4-BF5F-70B22E0960C2}" srcOrd="2" destOrd="0" parTransId="{486C4F2E-0675-44AB-9222-F966C397F8EA}" sibTransId="{3E0DD363-D366-4856-883B-ADDD7EE1611C}"/>
    <dgm:cxn modelId="{5AD6F680-E76B-0F44-B199-85BE11EEA5EA}" type="presOf" srcId="{CEA41D57-D08D-463C-A7C7-48E8A1A33098}" destId="{9B6947FF-A367-4EF8-AF8D-2FD6A59AF22F}" srcOrd="0" destOrd="0" presId="urn:microsoft.com/office/officeart/2005/8/layout/process2"/>
    <dgm:cxn modelId="{2BEF2C48-6F55-D64E-8F32-98930AA838E7}" type="presOf" srcId="{CD43A95D-B612-4DC4-BF5F-70B22E0960C2}" destId="{1BEE8B5E-E20C-4351-9E71-A190F3910722}" srcOrd="0" destOrd="0" presId="urn:microsoft.com/office/officeart/2005/8/layout/process2"/>
    <dgm:cxn modelId="{A90B5D70-7B3E-5541-A4FC-D5631635043D}" type="presOf" srcId="{3F0AE9CD-C0DC-4B20-821E-9597706BC323}" destId="{3B43E077-E1B1-43E8-886A-02021839BF00}" srcOrd="0" destOrd="0" presId="urn:microsoft.com/office/officeart/2005/8/layout/process2"/>
    <dgm:cxn modelId="{19291016-FF00-6B4B-8703-678FADCECAE6}" type="presOf" srcId="{3E0DD363-D366-4856-883B-ADDD7EE1611C}" destId="{2EF42AE7-6D1D-40E1-B568-09D9AE13CC48}" srcOrd="0" destOrd="0" presId="urn:microsoft.com/office/officeart/2005/8/layout/process2"/>
    <dgm:cxn modelId="{6FAC9D4E-DDAE-5B49-BA68-C426F9E2E835}" type="presParOf" srcId="{BA45334F-9C6F-4EDD-8830-6F61AB160388}" destId="{952E344A-92BA-48BC-B6C7-22163780F3CD}" srcOrd="0" destOrd="0" presId="urn:microsoft.com/office/officeart/2005/8/layout/process2"/>
    <dgm:cxn modelId="{9A51793A-0AC8-AC46-AEC1-4D70EFC3B10B}" type="presParOf" srcId="{BA45334F-9C6F-4EDD-8830-6F61AB160388}" destId="{3B43E077-E1B1-43E8-886A-02021839BF00}" srcOrd="1" destOrd="0" presId="urn:microsoft.com/office/officeart/2005/8/layout/process2"/>
    <dgm:cxn modelId="{BF0406CC-C7AC-D04E-9236-13FA91735719}" type="presParOf" srcId="{3B43E077-E1B1-43E8-886A-02021839BF00}" destId="{4DA8F314-D155-4879-B140-A0C715F7A59E}" srcOrd="0" destOrd="0" presId="urn:microsoft.com/office/officeart/2005/8/layout/process2"/>
    <dgm:cxn modelId="{FF185A67-D529-A34F-B676-2332F3B9D1BE}" type="presParOf" srcId="{BA45334F-9C6F-4EDD-8830-6F61AB160388}" destId="{096D24EB-1810-4FD7-B0FF-96CAF03C3AC6}" srcOrd="2" destOrd="0" presId="urn:microsoft.com/office/officeart/2005/8/layout/process2"/>
    <dgm:cxn modelId="{F2E9119A-D169-7F47-8F3F-34DB7E3AE332}" type="presParOf" srcId="{BA45334F-9C6F-4EDD-8830-6F61AB160388}" destId="{9B6947FF-A367-4EF8-AF8D-2FD6A59AF22F}" srcOrd="3" destOrd="0" presId="urn:microsoft.com/office/officeart/2005/8/layout/process2"/>
    <dgm:cxn modelId="{8A493874-0CDF-F342-8B8F-E3C10C019BAD}" type="presParOf" srcId="{9B6947FF-A367-4EF8-AF8D-2FD6A59AF22F}" destId="{1D6F32A6-55ED-4487-B04A-5AD14683397C}" srcOrd="0" destOrd="0" presId="urn:microsoft.com/office/officeart/2005/8/layout/process2"/>
    <dgm:cxn modelId="{4060C376-873E-2E48-A379-F3A6B8908DE7}" type="presParOf" srcId="{BA45334F-9C6F-4EDD-8830-6F61AB160388}" destId="{1BEE8B5E-E20C-4351-9E71-A190F3910722}" srcOrd="4" destOrd="0" presId="urn:microsoft.com/office/officeart/2005/8/layout/process2"/>
    <dgm:cxn modelId="{BEEF5E18-55E7-1A46-9423-9258BADCBDC8}" type="presParOf" srcId="{BA45334F-9C6F-4EDD-8830-6F61AB160388}" destId="{2EF42AE7-6D1D-40E1-B568-09D9AE13CC48}" srcOrd="5" destOrd="0" presId="urn:microsoft.com/office/officeart/2005/8/layout/process2"/>
    <dgm:cxn modelId="{0E87707D-5543-7A4C-820F-41A17099B212}" type="presParOf" srcId="{2EF42AE7-6D1D-40E1-B568-09D9AE13CC48}" destId="{D6AA6A68-50A7-4D27-8171-8676C8F357AF}" srcOrd="0" destOrd="0" presId="urn:microsoft.com/office/officeart/2005/8/layout/process2"/>
    <dgm:cxn modelId="{90BAA882-27BF-AD48-BE3F-28F830D5C11F}" type="presParOf" srcId="{BA45334F-9C6F-4EDD-8830-6F61AB160388}" destId="{36BE09BA-B2FB-45F4-9B31-7AC60CCD8D01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E344A-92BA-48BC-B6C7-22163780F3CD}">
      <dsp:nvSpPr>
        <dsp:cNvPr id="0" name=""/>
        <dsp:cNvSpPr/>
      </dsp:nvSpPr>
      <dsp:spPr>
        <a:xfrm>
          <a:off x="105230" y="686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8168"/>
        <a:ext cx="444849" cy="240487"/>
      </dsp:txXfrm>
    </dsp:sp>
    <dsp:sp modelId="{3B43E077-E1B1-43E8-886A-02021839BF00}">
      <dsp:nvSpPr>
        <dsp:cNvPr id="0" name=""/>
        <dsp:cNvSpPr/>
      </dsp:nvSpPr>
      <dsp:spPr>
        <a:xfrm rot="5400000">
          <a:off x="287239" y="262524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272103"/>
        <a:ext cx="68971" cy="67056"/>
      </dsp:txXfrm>
    </dsp:sp>
    <dsp:sp modelId="{096D24EB-1810-4FD7-B0FF-96CAF03C3AC6}">
      <dsp:nvSpPr>
        <dsp:cNvPr id="0" name=""/>
        <dsp:cNvSpPr/>
      </dsp:nvSpPr>
      <dsp:spPr>
        <a:xfrm>
          <a:off x="105230" y="383864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391346"/>
        <a:ext cx="444849" cy="240487"/>
      </dsp:txXfrm>
    </dsp:sp>
    <dsp:sp modelId="{9B6947FF-A367-4EF8-AF8D-2FD6A59AF22F}">
      <dsp:nvSpPr>
        <dsp:cNvPr id="0" name=""/>
        <dsp:cNvSpPr/>
      </dsp:nvSpPr>
      <dsp:spPr>
        <a:xfrm rot="5400000">
          <a:off x="287239" y="645702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655281"/>
        <a:ext cx="68971" cy="67056"/>
      </dsp:txXfrm>
    </dsp:sp>
    <dsp:sp modelId="{1BEE8B5E-E20C-4351-9E71-A190F3910722}">
      <dsp:nvSpPr>
        <dsp:cNvPr id="0" name=""/>
        <dsp:cNvSpPr/>
      </dsp:nvSpPr>
      <dsp:spPr>
        <a:xfrm>
          <a:off x="105230" y="767041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774523"/>
        <a:ext cx="444849" cy="240487"/>
      </dsp:txXfrm>
    </dsp:sp>
    <dsp:sp modelId="{2EF42AE7-6D1D-40E1-B568-09D9AE13CC48}">
      <dsp:nvSpPr>
        <dsp:cNvPr id="0" name=""/>
        <dsp:cNvSpPr/>
      </dsp:nvSpPr>
      <dsp:spPr>
        <a:xfrm rot="5400000">
          <a:off x="287239" y="1028879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1038458"/>
        <a:ext cx="68971" cy="67056"/>
      </dsp:txXfrm>
    </dsp:sp>
    <dsp:sp modelId="{36BE09BA-B2FB-45F4-9B31-7AC60CCD8D01}">
      <dsp:nvSpPr>
        <dsp:cNvPr id="0" name=""/>
        <dsp:cNvSpPr/>
      </dsp:nvSpPr>
      <dsp:spPr>
        <a:xfrm>
          <a:off x="105230" y="1150219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1157701"/>
        <a:ext cx="444849" cy="240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D23C579-EBCE-4349-99AE-954E0963813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BF6E1CF-4E10-4C26-AB60-E024388FFD98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jpeg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hyperlink" Target="http://116.62.119.248/SystemFrameWorkV3/Interface/LoginAPI.aspx?UserGuid=cfda68e2-dc81-40b7-81d8-f80d3fbc016f&amp;LoginSecretKey=df13c20a-4a0a-e242-5e23-426cbdcbf497&amp;RedirectURL=~/Service.CRM.CustomizedWCFUI.ServiceFactory.CRM.PublicCustomerInfoClass.AddNew.aspx?Method=Load_AddNew_Page&amp;MethodName=%E6%96%B0%E5%A2%9E%E5%85%AC%E6%B5%B7%E5%AE%A2%E6%88%B7%E5%88%97%E8%A1%A8&amp;Version=0.5078433325145636&amp;Tab=%E5%85%A8%E9%83%A8&amp;Version=0.4426579549647037" TargetMode="Externa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4.png"/><Relationship Id="rId12" Type="http://schemas.openxmlformats.org/officeDocument/2006/relationships/image" Target="../media/image15.jpeg"/><Relationship Id="rId11" Type="http://schemas.openxmlformats.org/officeDocument/2006/relationships/image" Target="../media/image14.jpeg"/><Relationship Id="rId10" Type="http://schemas.openxmlformats.org/officeDocument/2006/relationships/image" Target="../media/image13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8" y="899006"/>
            <a:ext cx="4840119" cy="36318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63298" y="3811654"/>
            <a:ext cx="4831214" cy="564213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6685" y="4670157"/>
            <a:ext cx="4869739" cy="1843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28525" y="5866830"/>
            <a:ext cx="14372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cap="none" spc="0" dirty="0" smtClean="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</a:t>
            </a:r>
            <a:endParaRPr lang="en-US" b="1" cap="none" spc="0" dirty="0" smtClean="0">
              <a:ln w="0"/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cap="none" spc="0" dirty="0" smtClean="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b="1" cap="none" spc="0" dirty="0">
              <a:ln w="0"/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235769" y="44054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endParaRPr lang="zh-CN" altLang="en-US" sz="5400" b="0" cap="none" spc="0" dirty="0">
              <a:ln w="0"/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77842" y="617494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endParaRPr lang="zh-CN" altLang="en-US" sz="5400" b="0" cap="none" spc="0" dirty="0">
              <a:ln w="0"/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暑期学校理工类（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/SNE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45563" y="7134290"/>
            <a:ext cx="4870861" cy="2225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02812" y="6715129"/>
            <a:ext cx="23602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Intro</a:t>
            </a:r>
            <a:r>
              <a:rPr lang="en-US" altLang="zh-CN" sz="20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To Program</a:t>
            </a:r>
            <a:endParaRPr lang="zh-CN" altLang="en-US" sz="2000" b="1" cap="none" spc="0" dirty="0">
              <a:ln w="0"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8" name="表格 77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5086389" y="1975771"/>
            <a:ext cx="1672230" cy="901089"/>
            <a:chOff x="5094266" y="893400"/>
            <a:chExt cx="1651082" cy="1071164"/>
          </a:xfrm>
          <a:solidFill>
            <a:schemeClr val="accent1">
              <a:lumMod val="75000"/>
            </a:schemeClr>
          </a:solidFill>
        </p:grpSpPr>
        <p:sp>
          <p:nvSpPr>
            <p:cNvPr id="8" name="矩形 7"/>
            <p:cNvSpPr/>
            <p:nvPr/>
          </p:nvSpPr>
          <p:spPr>
            <a:xfrm>
              <a:off x="5094266" y="893400"/>
              <a:ext cx="1651082" cy="107116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5167956" y="957800"/>
              <a:ext cx="1460274" cy="36586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zh-CN" sz="1400" b="1" cap="none" spc="0" dirty="0" smtClean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University Rank</a:t>
              </a:r>
              <a:endParaRPr lang="zh-CN" altLang="en-US" sz="1400" b="1" cap="none" spc="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122885" y="1199335"/>
              <a:ext cx="1478397" cy="71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705" indent="-179705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THE 2017 </a:t>
              </a:r>
              <a:r>
                <a:rPr lang="zh-CN" altLang="en-US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全球＃</a:t>
              </a: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10</a:t>
              </a:r>
              <a:endPara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  <a:p>
              <a:pPr marL="179705" indent="-179705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QS 2017 </a:t>
              </a:r>
              <a:r>
                <a:rPr lang="zh-CN" altLang="en-US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全球 </a:t>
              </a: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# 27</a:t>
              </a:r>
              <a:endPara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086391" y="2935016"/>
            <a:ext cx="1764661" cy="1568968"/>
            <a:chOff x="5084400" y="2057588"/>
            <a:chExt cx="1742897" cy="1338466"/>
          </a:xfrm>
        </p:grpSpPr>
        <p:sp>
          <p:nvSpPr>
            <p:cNvPr id="9" name="矩形 8"/>
            <p:cNvSpPr/>
            <p:nvPr/>
          </p:nvSpPr>
          <p:spPr>
            <a:xfrm>
              <a:off x="5084400" y="2059941"/>
              <a:ext cx="1660948" cy="1305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5246895" y="2057588"/>
              <a:ext cx="1377729" cy="2888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US" altLang="zh-CN" sz="1600" b="1" cap="none" spc="0" dirty="0" smtClean="0">
                  <a:ln w="0"/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Great Majors</a:t>
              </a:r>
              <a:endParaRPr lang="zh-CN" altLang="en-US" sz="1600" b="1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5126170" y="2267046"/>
              <a:ext cx="1701127" cy="1129008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商学院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Haas School of Business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）工学院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College of Engineering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en-US" altLang="zh-CN" sz="700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1600"/>
                </a:lnSpc>
              </a:pPr>
              <a:r>
                <a:rPr lang="en-US" altLang="zh-CN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文理学院（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College of Letters and Science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）、</a:t>
              </a:r>
              <a:r>
                <a:rPr lang="en-US" altLang="zh-CN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法学院 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Berkeley Law School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）、公共卫生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学院（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School of Public Health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260543" y="4721689"/>
            <a:ext cx="4658497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705" algn="just">
              <a:lnSpc>
                <a:spcPts val="1700"/>
              </a:lnSpc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加州大学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伯克利分校（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 of California Berkeley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，简称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UCB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）是美国最负盛名且是最顶尖的一所公立研究型大学，与斯坦福大学、麻省理工学院等一同被誉为美国工程科技界的学术领袖。此外，伯克利的研究生教育一直被认为是美国最为顶尖的水平。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179705" algn="just">
              <a:lnSpc>
                <a:spcPts val="17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USNEWS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发布的美国大学排名中，加州大学伯克利分校位于全美综合排名第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位。同时该校的工程学院排名第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，计算机科学排名第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，化学院排名第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；生物科学排名第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；地球地质科学排名第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；经济学、商学、法学、社会学等专业领域排名均在前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名。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205424" y="7196137"/>
            <a:ext cx="47687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主办单位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加州大学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伯克利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分校、环球翔飞教育集团 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项目课程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包扩创业及创新，人工智能，未来工程课题，环保节能等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项目成果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项目结束时，学生将获得加州伯克利大学提供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的项目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证书</a:t>
            </a:r>
            <a:endParaRPr lang="zh-CN" altLang="en-US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课外体验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金门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大桥、企业访问、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NASA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Intel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博物馆、斯坦福大学等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食宿安排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餐饮自理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15~30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）入住伯克利附近酒店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签证保险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本项目含海外保险，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B1/B2(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旅游、商务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签证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3425" y="3770271"/>
            <a:ext cx="4048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bg1"/>
                </a:solidFill>
                <a:effectLst>
                  <a:glow rad="139700">
                    <a:schemeClr val="accent5">
                      <a:lumMod val="75000"/>
                      <a:alpha val="40000"/>
                    </a:schemeClr>
                  </a:glow>
                </a:effectLst>
                <a:latin typeface="Impact" panose="020B080603090205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The University of California Berkeley </a:t>
            </a:r>
            <a:endParaRPr lang="en-US" altLang="zh-CN" dirty="0" smtClean="0">
              <a:solidFill>
                <a:schemeClr val="bg1"/>
              </a:solidFill>
              <a:effectLst>
                <a:glow rad="139700">
                  <a:schemeClr val="accent5">
                    <a:lumMod val="75000"/>
                    <a:alpha val="40000"/>
                  </a:schemeClr>
                </a:glow>
              </a:effectLst>
              <a:latin typeface="Impact" panose="020B080603090205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dirty="0" smtClean="0">
                <a:solidFill>
                  <a:schemeClr val="bg1"/>
                </a:solidFill>
                <a:effectLst>
                  <a:glow rad="139700">
                    <a:schemeClr val="accent5">
                      <a:lumMod val="75000"/>
                      <a:alpha val="40000"/>
                    </a:schemeClr>
                  </a:glow>
                </a:effectLst>
                <a:latin typeface="Impact" panose="020B080603090205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Winter </a:t>
            </a:r>
            <a:r>
              <a:rPr lang="en-US" altLang="zh-CN" dirty="0">
                <a:solidFill>
                  <a:schemeClr val="bg1"/>
                </a:solidFill>
                <a:effectLst>
                  <a:glow rad="139700">
                    <a:schemeClr val="accent5">
                      <a:lumMod val="75000"/>
                      <a:alpha val="40000"/>
                    </a:schemeClr>
                  </a:glow>
                </a:effectLst>
                <a:latin typeface="Impact" panose="020B080603090205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Program</a:t>
            </a:r>
            <a:endParaRPr lang="zh-CN" altLang="en-US" dirty="0" smtClean="0">
              <a:solidFill>
                <a:schemeClr val="bg1"/>
              </a:solidFill>
              <a:effectLst>
                <a:glow rad="139700">
                  <a:schemeClr val="accent5">
                    <a:lumMod val="75000"/>
                    <a:alpha val="40000"/>
                  </a:schemeClr>
                </a:glow>
              </a:effectLst>
              <a:latin typeface="Impact" panose="020B080603090205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076523" y="923648"/>
            <a:ext cx="1647838" cy="990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218132" y="894826"/>
            <a:ext cx="137772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16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Location</a:t>
            </a:r>
            <a:r>
              <a:rPr lang="en-US" altLang="zh-CN" sz="1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sz="16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115375" y="1203787"/>
            <a:ext cx="1521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国家：美国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区划：加利福尼亚州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城市：伯克利市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5173699" y="7134289"/>
          <a:ext cx="1550662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6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项目开始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2018/07/22</a:t>
                      </a:r>
                      <a:endParaRPr lang="en-US" altLang="zh-CN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7/22</a:t>
                      </a:r>
                      <a:r>
                        <a:rPr lang="zh-CN" alt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抵达旧金山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项目结束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2018/08/10</a:t>
                      </a:r>
                      <a:endParaRPr lang="en-US" altLang="zh-CN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08/09</a:t>
                      </a:r>
                      <a:r>
                        <a:rPr lang="zh-CN" alt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离开洛杉矶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报名截至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2018/05/30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" name="矩形 41"/>
          <p:cNvSpPr/>
          <p:nvPr/>
        </p:nvSpPr>
        <p:spPr>
          <a:xfrm>
            <a:off x="5137736" y="6694749"/>
            <a:ext cx="15997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Timetable</a:t>
            </a:r>
            <a:endParaRPr lang="zh-CN" altLang="en-US" sz="2000" b="1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imgsa.baidu.com/timg?image&amp;quality=80&amp;size=b9999_10000&amp;sec=1503136989716&amp;di=7580bd28afee0eb74dfe2f5c3a78ca44&amp;imgtype=0&amp;src=http%3A%2F%2Ff.hiphotos.baidu.com%2Fbaike%2Fs%253D220%2Fsign%3Da921ec245edf8db1b82e7b663922dddb%2Fc2cec3fdfc03924523c90cb38794a4c27d1e250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09" y="3744675"/>
            <a:ext cx="698170" cy="6981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3929" b="13045"/>
          <a:stretch>
            <a:fillRect/>
          </a:stretch>
        </p:blipFill>
        <p:spPr>
          <a:xfrm>
            <a:off x="5086389" y="4659854"/>
            <a:ext cx="1681691" cy="115318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57488" y="-2714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2461518" y="7251983"/>
            <a:ext cx="4205182" cy="2171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468512" y="1472344"/>
            <a:ext cx="4205182" cy="26456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461518" y="6797898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Activities</a:t>
            </a:r>
            <a:endParaRPr lang="en-US" altLang="zh-CN" sz="2000" b="0" cap="none" spc="0" dirty="0" smtClean="0">
              <a:ln w="0"/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377389" y="1047358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Detail</a:t>
            </a:r>
            <a:endParaRPr lang="en-US" altLang="zh-CN" sz="2000" b="0" cap="none" spc="0" dirty="0" smtClean="0">
              <a:ln w="0"/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61518" y="1486515"/>
            <a:ext cx="4191194" cy="263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课程根据项目参加者的学术背景或爱好，设计了相应的理工学科的课程及文化体验。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融合传统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的美国式授课形式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Lecture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Workshop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，同时加入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更多的互动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元素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Lecture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一般由加州大学伯克利分校知名教授或讲师为学生讲解专业知识。在课堂上，老师会随机提问学生，学生亦可随时提出问题或陈述自己的见解。积极的教学互动会让学生更好的融入课堂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氛围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Workshop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一般会抛出一个争议性的话题，采取头脑风暴、小组讨论、团队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PK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、个人演讲、或者两方辩论的形式，让学生成为讲台的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主角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将在这一过程中，不断的应用实践所学的知识，真正领会“听易忘，见能记，动开悟，悟生慧”的真谛。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377389" y="4325421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 smtClean="0">
                <a:ln w="0"/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Course</a:t>
            </a:r>
            <a:endParaRPr lang="en-US" altLang="zh-CN" sz="2000" b="0" cap="none" spc="0" dirty="0" smtClean="0">
              <a:ln w="0"/>
              <a:solidFill>
                <a:schemeClr val="accent4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461518" y="4798787"/>
          <a:ext cx="4191194" cy="2320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194"/>
              </a:tblGrid>
              <a:tr h="311783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核心课程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008249">
                <a:tc>
                  <a:txBody>
                    <a:bodyPr/>
                    <a:lstStyle/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Engineering and Entrepreneurship at Silicon Valley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Big Data and Cloud Computing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Artificial Intelligence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Energy Efficiency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Challenging Topics of Future Science and Engineering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Preparing for Graduate School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American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Culture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Guest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–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硅谷的创业家和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UC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教授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468512" y="7351521"/>
            <a:ext cx="40355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伯克利</a:t>
            </a:r>
            <a:endParaRPr lang="en-US" altLang="zh-CN" sz="10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伯克利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图书馆，哈斯商学院，伯克利植物园，伯克利艺术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博物馆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旧金山</a:t>
            </a:r>
            <a:endParaRPr lang="en-US" altLang="zh-CN" sz="10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金门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大桥，金门公园，联合广场，芳草地艺术中心，九曲花街，艺术宫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，渔人码头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周边游览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：硅谷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NASA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展厅，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Intel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博物馆，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Jelly Belly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糖果厂，斯坦福大学，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San Francisco Premium Outlet, Berkeley Marina BBQ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，美丽的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Sausalito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小镇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47046" y="1338416"/>
            <a:ext cx="2158086" cy="8085262"/>
            <a:chOff x="147046" y="1338416"/>
            <a:chExt cx="2158086" cy="8085262"/>
          </a:xfrm>
        </p:grpSpPr>
        <p:grpSp>
          <p:nvGrpSpPr>
            <p:cNvPr id="9" name="组合 8"/>
            <p:cNvGrpSpPr/>
            <p:nvPr/>
          </p:nvGrpSpPr>
          <p:grpSpPr>
            <a:xfrm>
              <a:off x="147046" y="1344299"/>
              <a:ext cx="2158086" cy="8079379"/>
              <a:chOff x="-2714066" y="1151163"/>
              <a:chExt cx="2158086" cy="8079379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-2714066" y="1151163"/>
                <a:ext cx="2158086" cy="1478007"/>
              </a:xfrm>
              <a:prstGeom prst="rect">
                <a:avLst/>
              </a:prstGeom>
              <a:blipFill>
                <a:blip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-2714066" y="2801506"/>
                <a:ext cx="2158086" cy="1478007"/>
              </a:xfrm>
              <a:prstGeom prst="rect">
                <a:avLst/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-2714066" y="4451849"/>
                <a:ext cx="2158086" cy="14780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-2714066" y="6102192"/>
                <a:ext cx="2158086" cy="14780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-2714066" y="7752535"/>
                <a:ext cx="2158086" cy="14780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708251" y="1338416"/>
              <a:ext cx="595036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学校图腾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1810846" y="2994642"/>
              <a:ext cx="492444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图书馆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1810843" y="4650161"/>
              <a:ext cx="492444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体育馆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1708252" y="6295328"/>
              <a:ext cx="595036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晚间校园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1708254" y="7945671"/>
              <a:ext cx="595035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</a:t>
              </a:r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探讨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36" name="表格 35"/>
          <p:cNvGraphicFramePr>
            <a:graphicFrameLocks noGrp="1"/>
          </p:cNvGraphicFramePr>
          <p:nvPr/>
        </p:nvGraphicFramePr>
        <p:xfrm>
          <a:off x="-274" y="428040"/>
          <a:ext cx="4850765" cy="297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850"/>
                <a:gridCol w="1212601"/>
                <a:gridCol w="1212601"/>
                <a:gridCol w="1212601"/>
              </a:tblGrid>
              <a:tr h="29781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47184" y="97089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暑期学校理工类（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/SNE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7046" y="990600"/>
          <a:ext cx="6177554" cy="8548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9954"/>
                <a:gridCol w="2423922"/>
                <a:gridCol w="2503678"/>
              </a:tblGrid>
              <a:tr h="40706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日期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Morning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Afternoon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Accommodation Check-in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uly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Welcome and Orientation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uly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uly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Berkeley</a:t>
                      </a:r>
                      <a:r>
                        <a:rPr lang="zh-CN" alt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Activities</a:t>
                      </a:r>
                      <a:endParaRPr lang="en-US" altLang="zh-CN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baseline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baseline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San Francisco Day Trip 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27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28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六）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Stanford University, Silicon Valley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Napa Valley, Jelly Belly Factory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Closing Ceremony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San Francisco Day Trip II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Independent</a:t>
                      </a:r>
                      <a:r>
                        <a:rPr lang="zh-CN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Studies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BBQ </a:t>
                      </a: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六）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Travel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to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Los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Angeles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Hotel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Check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in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dirty="0" smtClean="0"/>
                        <a:t>Santa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Monica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Beach,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Hollywood,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Observatory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mtClean="0"/>
                        <a:t>UCLA/UCI</a:t>
                      </a:r>
                      <a:r>
                        <a:rPr lang="zh-CN" altLang="en-US" smtClean="0"/>
                        <a:t> </a:t>
                      </a:r>
                      <a:r>
                        <a:rPr lang="en-US" altLang="zh-CN" smtClean="0"/>
                        <a:t>Visit</a:t>
                      </a:r>
                      <a:endParaRPr lang="zh-CN" altLang="en-US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Visit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to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San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Diego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Visit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to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Commercial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Center</a:t>
                      </a:r>
                      <a:endParaRPr lang="en-US" altLang="zh-CN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Closing Party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 9（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Departure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 10（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Arrival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China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暑期学校理工类（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/SNE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4601073" y="958238"/>
            <a:ext cx="2175629" cy="1673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4675281" y="965784"/>
            <a:ext cx="13436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 smtClean="0">
                <a:ln w="0"/>
                <a:solidFill>
                  <a:srgbClr val="0099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Life Detail</a:t>
            </a:r>
            <a:endParaRPr lang="zh-CN" altLang="en-US" sz="2000" b="1" cap="none" spc="0" dirty="0">
              <a:ln w="0"/>
              <a:solidFill>
                <a:srgbClr val="009999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4601073" y="3622040"/>
            <a:ext cx="2175510" cy="19972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4675281" y="3595870"/>
            <a:ext cx="16115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Program Fee</a:t>
            </a:r>
            <a:endParaRPr lang="zh-CN" altLang="en-US" sz="2000" b="1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59409" y="4323531"/>
            <a:ext cx="14588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3200" dirty="0" smtClean="0">
                <a:ln w="0"/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$ 4880</a:t>
            </a:r>
            <a:endParaRPr lang="en-US" altLang="zh-CN" sz="3200" dirty="0" smtClean="0">
              <a:ln w="0"/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8" name="矩形 157"/>
          <p:cNvSpPr/>
          <p:nvPr/>
        </p:nvSpPr>
        <p:spPr>
          <a:xfrm>
            <a:off x="4601073" y="4813857"/>
            <a:ext cx="59150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14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Note:</a:t>
            </a:r>
            <a:endParaRPr lang="zh-CN" altLang="en-US" sz="1400" b="0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2" name="矩形 161"/>
          <p:cNvSpPr/>
          <p:nvPr/>
        </p:nvSpPr>
        <p:spPr>
          <a:xfrm>
            <a:off x="137881" y="5754159"/>
            <a:ext cx="16193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Qualification</a:t>
            </a:r>
            <a:endParaRPr lang="zh-CN" altLang="en-US" sz="2000" b="1" cap="none" spc="0" dirty="0">
              <a:ln w="0"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63" name="表格 162"/>
          <p:cNvGraphicFramePr>
            <a:graphicFrameLocks noGrp="1"/>
          </p:cNvGraphicFramePr>
          <p:nvPr/>
        </p:nvGraphicFramePr>
        <p:xfrm>
          <a:off x="116358" y="6128945"/>
          <a:ext cx="4361564" cy="771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2036"/>
                <a:gridCol w="872728"/>
                <a:gridCol w="872036"/>
                <a:gridCol w="872036"/>
                <a:gridCol w="872728"/>
              </a:tblGrid>
              <a:tr h="386266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GPA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托福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雅思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CET-4/6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85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定制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5" name="矩形 164"/>
          <p:cNvSpPr/>
          <p:nvPr/>
        </p:nvSpPr>
        <p:spPr>
          <a:xfrm>
            <a:off x="118859" y="7432242"/>
            <a:ext cx="4402336" cy="228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6" name="矩形 165"/>
          <p:cNvSpPr/>
          <p:nvPr/>
        </p:nvSpPr>
        <p:spPr>
          <a:xfrm>
            <a:off x="4592337" y="7432242"/>
            <a:ext cx="2162072" cy="228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147239" y="7006039"/>
            <a:ext cx="16273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Material List</a:t>
            </a:r>
            <a:endParaRPr lang="zh-CN" altLang="en-US" sz="20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" t="4264" r="3876" b="4264"/>
          <a:stretch>
            <a:fillRect/>
          </a:stretch>
        </p:blipFill>
        <p:spPr>
          <a:xfrm>
            <a:off x="5454740" y="8236488"/>
            <a:ext cx="1182766" cy="1167919"/>
          </a:xfrm>
          <a:prstGeom prst="rect">
            <a:avLst/>
          </a:prstGeom>
        </p:spPr>
      </p:pic>
      <p:sp>
        <p:nvSpPr>
          <p:cNvPr id="205" name="矩形 204"/>
          <p:cNvSpPr/>
          <p:nvPr/>
        </p:nvSpPr>
        <p:spPr>
          <a:xfrm>
            <a:off x="4531141" y="6975741"/>
            <a:ext cx="18117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Sign up</a:t>
            </a:r>
            <a:r>
              <a:rPr lang="zh-CN" altLang="en-US" sz="2400" b="1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now</a:t>
            </a:r>
            <a:endParaRPr lang="zh-CN" altLang="en-US" sz="2400" b="1" cap="none" spc="0" dirty="0">
              <a:ln w="0"/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6" name="矩形 205"/>
          <p:cNvSpPr/>
          <p:nvPr/>
        </p:nvSpPr>
        <p:spPr>
          <a:xfrm>
            <a:off x="5449692" y="9379508"/>
            <a:ext cx="1210588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1000" b="0" cap="none" spc="0" dirty="0" smtClean="0">
                <a:ln w="0"/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2"/>
              </a:rPr>
              <a:t>点击进入报名页面</a:t>
            </a:r>
            <a:endParaRPr lang="zh-CN" altLang="en-US" sz="1000" b="0" cap="none" spc="0" dirty="0">
              <a:ln w="0"/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93828" y="7544400"/>
            <a:ext cx="4206623" cy="75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在线项目报名表</a:t>
            </a:r>
            <a:endParaRPr lang="zh-CN" altLang="en-US" sz="1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护照照片页扫描件一份</a:t>
            </a:r>
            <a:endParaRPr lang="en-US" altLang="zh-CN" sz="1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个人身份证扫描件一份</a:t>
            </a:r>
            <a:endParaRPr lang="zh-CN" altLang="en-US" sz="1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4633700" y="5066957"/>
            <a:ext cx="2120709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具有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CET4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级合格以上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英文听说读写能力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556038" y="7510091"/>
            <a:ext cx="2218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邮箱：duanqi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@xf-world.org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021-55661085</a:t>
            </a:r>
            <a:endParaRPr 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650316" y="1355376"/>
            <a:ext cx="20473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住宿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】3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星级酒店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出行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学生可自行购买当地交通卡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通信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需自费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办理当地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的电话卡，主办方可提供咨询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endParaRPr lang="zh-CN" altLang="en-US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保险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海外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保险由主办方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统一购买</a:t>
            </a:r>
            <a:endParaRPr lang="zh-CN" altLang="en-US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54842" y="4057658"/>
            <a:ext cx="787527" cy="2539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105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美元</a:t>
            </a:r>
            <a:r>
              <a:rPr lang="en-US" altLang="zh-CN" sz="105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/USD</a:t>
            </a:r>
            <a:endParaRPr lang="zh-CN" sz="1050" dirty="0">
              <a:ln w="0"/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图示 17"/>
          <p:cNvGraphicFramePr/>
          <p:nvPr/>
        </p:nvGraphicFramePr>
        <p:xfrm>
          <a:off x="4705863" y="8195406"/>
          <a:ext cx="670274" cy="140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矩形 38"/>
          <p:cNvSpPr/>
          <p:nvPr/>
        </p:nvSpPr>
        <p:spPr>
          <a:xfrm>
            <a:off x="4578350" y="6128944"/>
            <a:ext cx="2119278" cy="792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592337" y="6140901"/>
            <a:ext cx="787527" cy="25391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1050" b="1" dirty="0" smtClean="0">
                <a:ln w="0"/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遴选要求</a:t>
            </a:r>
            <a:endParaRPr lang="zh-CN" sz="1050" b="1" dirty="0">
              <a:ln w="0"/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1" name="文本框 106"/>
          <p:cNvSpPr txBox="1"/>
          <p:nvPr/>
        </p:nvSpPr>
        <p:spPr>
          <a:xfrm>
            <a:off x="4578350" y="6406774"/>
            <a:ext cx="2137155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部分报名项目的学生可能经遴选中心进行笔试和面试考核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47046" y="3629855"/>
          <a:ext cx="4371168" cy="1989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1168"/>
              </a:tblGrid>
              <a:tr h="3757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费用包含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54538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学费，住宿费（含住宿申请费），项目申请费，汇款手续费，国际邮费，翔飞境外意外伤害保险费，接送机费，集体活动交通费。</a:t>
                      </a:r>
                      <a:endParaRPr lang="zh-CN" altLang="en-US" sz="11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8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费用不含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66449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签证费、国际往返机票（原则上统一订票）、自费课外活动、餐费、自行出行交通费、行李超重费、个人购物消费、其他“包含费用”以外的费用</a:t>
                      </a:r>
                      <a:endParaRPr lang="zh-CN" alt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137881" y="2700342"/>
            <a:ext cx="4369095" cy="694190"/>
            <a:chOff x="149119" y="2660476"/>
            <a:chExt cx="4369095" cy="694190"/>
          </a:xfrm>
        </p:grpSpPr>
        <p:sp>
          <p:nvSpPr>
            <p:cNvPr id="13" name="矩形 12"/>
            <p:cNvSpPr/>
            <p:nvPr/>
          </p:nvSpPr>
          <p:spPr>
            <a:xfrm>
              <a:off x="149119" y="2676485"/>
              <a:ext cx="995953" cy="678181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259355" y="2672585"/>
              <a:ext cx="995953" cy="678181"/>
            </a:xfrm>
            <a:prstGeom prst="rect">
              <a:avLst/>
            </a:prstGeom>
            <a:blipFill>
              <a:blip r:embed="rId9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2393473" y="2668685"/>
              <a:ext cx="995953" cy="678181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522261" y="2660476"/>
              <a:ext cx="995953" cy="678181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43" name="表格 42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5" name="矩形 44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0" y="957378"/>
            <a:ext cx="4384179" cy="1653201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grpSp>
        <p:nvGrpSpPr>
          <p:cNvPr id="42" name="组 41"/>
          <p:cNvGrpSpPr/>
          <p:nvPr/>
        </p:nvGrpSpPr>
        <p:grpSpPr>
          <a:xfrm>
            <a:off x="4601072" y="2718419"/>
            <a:ext cx="2186398" cy="615270"/>
            <a:chOff x="4601072" y="2718419"/>
            <a:chExt cx="2186398" cy="615270"/>
          </a:xfrm>
        </p:grpSpPr>
        <p:sp>
          <p:nvSpPr>
            <p:cNvPr id="44" name="矩形 43"/>
            <p:cNvSpPr/>
            <p:nvPr/>
          </p:nvSpPr>
          <p:spPr>
            <a:xfrm>
              <a:off x="4601072" y="2733188"/>
              <a:ext cx="2173229" cy="6005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4619075" y="2718419"/>
              <a:ext cx="1799171" cy="2616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1100" b="1" dirty="0" smtClean="0">
                  <a:ln w="0"/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指定接机地点和时间</a:t>
              </a:r>
              <a:endParaRPr lang="zh-CN" altLang="en-US" sz="1100" b="1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4676743" y="2993293"/>
              <a:ext cx="2110727" cy="3385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zh-CN" sz="1600" dirty="0" smtClean="0">
                  <a:ln w="0"/>
                  <a:solidFill>
                    <a:schemeClr val="accent5">
                      <a:lumMod val="75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SFO@10:00-14:30</a:t>
              </a:r>
              <a:endParaRPr lang="en-US" altLang="zh-CN" sz="1600" dirty="0" smtClean="0">
                <a:ln w="0"/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暑期学校理工类（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/SNE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3309</Words>
  <Application>WPS 演示</Application>
  <PresentationFormat>A4 纸张(210x297 毫米)</PresentationFormat>
  <Paragraphs>335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Times New Roman</vt:lpstr>
      <vt:lpstr>黑体</vt:lpstr>
      <vt:lpstr>Impact</vt:lpstr>
      <vt:lpstr>Calibri</vt:lpstr>
      <vt:lpstr>Arial Unicode MS</vt:lpstr>
      <vt:lpstr>等线 Light</vt:lpstr>
      <vt:lpstr>Segoe Print</vt:lpstr>
      <vt:lpstr>Calibri Light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Xiangfei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Peter Tan</dc:creator>
  <cp:lastModifiedBy>微软中国</cp:lastModifiedBy>
  <cp:revision>193</cp:revision>
  <cp:lastPrinted>2017-09-07T06:50:00Z</cp:lastPrinted>
  <dcterms:created xsi:type="dcterms:W3CDTF">2017-05-04T00:43:00Z</dcterms:created>
  <dcterms:modified xsi:type="dcterms:W3CDTF">2018-03-05T01:55:25Z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