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0" r:id="rId6"/>
    <p:sldId id="263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9503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7147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9012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2853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459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937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123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91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2720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2726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526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B9827-47B0-46E4-A5E1-979A394D0EAE}" type="datetimeFigureOut">
              <a:rPr lang="es-ES" smtClean="0"/>
              <a:t>15/11/2018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F5D1F-FB2F-40BF-946B-081D7801616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046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igma-orionis.com/wp-content/uploads/2013/07/News_ECIAO_Sigma-Orionis_08072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516" y="4297337"/>
            <a:ext cx="25717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7002"/>
            <a:ext cx="490855" cy="86677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" name="Picture 11" descr="http://eupa.org.mt/wp-content/themes/eupa/img/logo-erasmus-plus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03527"/>
            <a:ext cx="2088232" cy="804719"/>
          </a:xfrm>
          <a:prstGeom prst="rect">
            <a:avLst/>
          </a:prstGeom>
          <a:noFill/>
          <a:extLst/>
        </p:spPr>
      </p:pic>
      <p:sp>
        <p:nvSpPr>
          <p:cNvPr id="5" name="4 CuadroTexto"/>
          <p:cNvSpPr txBox="1"/>
          <p:nvPr/>
        </p:nvSpPr>
        <p:spPr>
          <a:xfrm>
            <a:off x="1323648" y="1916832"/>
            <a:ext cx="58326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BRIEF GUIDE ON SELECTION PROCEDURE</a:t>
            </a:r>
          </a:p>
          <a:p>
            <a:pPr algn="ctr"/>
            <a:r>
              <a:rPr lang="es-ES" sz="2800" dirty="0" smtClean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ERASMUS PLUS INTERNATIONAL DIMENSION</a:t>
            </a:r>
          </a:p>
          <a:p>
            <a:pPr algn="ctr"/>
            <a:r>
              <a:rPr lang="es-ES" sz="2800" dirty="0" smtClean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CHINA</a:t>
            </a:r>
          </a:p>
          <a:p>
            <a:pPr algn="ctr"/>
            <a:r>
              <a:rPr lang="es-ES" sz="2800" dirty="0" smtClean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CALL </a:t>
            </a:r>
            <a:r>
              <a:rPr lang="es-ES" sz="4000" dirty="0" smtClean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2018</a:t>
            </a:r>
            <a:endParaRPr lang="es-ES" sz="4000" dirty="0">
              <a:solidFill>
                <a:srgbClr val="C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45236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igma-orionis.com/wp-content/uploads/2013/07/News_ECIAO_Sigma-Orionis_08072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516" y="4297337"/>
            <a:ext cx="25717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490855" cy="86677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" name="Picture 11" descr="http://eupa.org.mt/wp-content/themes/eupa/img/logo-erasmus-plus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80065"/>
            <a:ext cx="1371600" cy="389890"/>
          </a:xfrm>
          <a:prstGeom prst="rect">
            <a:avLst/>
          </a:prstGeom>
          <a:noFill/>
          <a:extLst/>
        </p:spPr>
      </p:pic>
      <p:sp>
        <p:nvSpPr>
          <p:cNvPr id="4" name="3 Rectángulo"/>
          <p:cNvSpPr/>
          <p:nvPr/>
        </p:nvSpPr>
        <p:spPr>
          <a:xfrm>
            <a:off x="557848" y="1844824"/>
            <a:ext cx="7902584" cy="2344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ERASMUS PLUS SELECTION OF STUDENTS. GENERAL BASES</a:t>
            </a:r>
            <a:r>
              <a:rPr lang="en-US" sz="2400" b="1" dirty="0">
                <a:latin typeface="Calibri"/>
                <a:ea typeface="Calibri"/>
                <a:cs typeface="Times New Roman"/>
              </a:rPr>
              <a:t>.</a:t>
            </a:r>
            <a:endParaRPr lang="es-ES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Calibri"/>
                <a:ea typeface="Calibri"/>
                <a:cs typeface="Times New Roman"/>
              </a:rPr>
              <a:t>All Universities taking part in the mobility </a:t>
            </a:r>
            <a:r>
              <a:rPr lang="en-US" sz="2400" dirty="0" err="1">
                <a:latin typeface="Calibri"/>
                <a:ea typeface="Calibri"/>
                <a:cs typeface="Times New Roman"/>
              </a:rPr>
              <a:t>programme</a:t>
            </a:r>
            <a:r>
              <a:rPr lang="en-US" sz="2400" dirty="0">
                <a:latin typeface="Calibri"/>
                <a:ea typeface="Calibri"/>
                <a:cs typeface="Times New Roman"/>
              </a:rPr>
              <a:t> ERASMUS Plus coordinated by the University of Extremadura (</a:t>
            </a:r>
            <a:r>
              <a:rPr lang="en-US" sz="2400" dirty="0" err="1">
                <a:latin typeface="Calibri"/>
                <a:ea typeface="Calibri"/>
                <a:cs typeface="Times New Roman"/>
              </a:rPr>
              <a:t>UEx</a:t>
            </a:r>
            <a:r>
              <a:rPr lang="en-US" sz="2400" dirty="0">
                <a:latin typeface="Calibri"/>
                <a:ea typeface="Calibri"/>
                <a:cs typeface="Times New Roman"/>
              </a:rPr>
              <a:t>), need to publish a </a:t>
            </a:r>
            <a:r>
              <a:rPr lang="en-US" sz="2400" b="1" dirty="0">
                <a:latin typeface="Calibri"/>
                <a:ea typeface="Calibri"/>
                <a:cs typeface="Times New Roman"/>
              </a:rPr>
              <a:t>Call/Announcement </a:t>
            </a:r>
            <a:r>
              <a:rPr lang="en-US" sz="2400" dirty="0">
                <a:latin typeface="Calibri"/>
                <a:ea typeface="Calibri"/>
                <a:cs typeface="Times New Roman"/>
              </a:rPr>
              <a:t>to select appropriate students to spend a mobility period at </a:t>
            </a:r>
            <a:r>
              <a:rPr lang="en-US" sz="2400" dirty="0" err="1">
                <a:latin typeface="Calibri"/>
                <a:ea typeface="Calibri"/>
                <a:cs typeface="Times New Roman"/>
              </a:rPr>
              <a:t>UEx</a:t>
            </a:r>
            <a:r>
              <a:rPr lang="en-US" sz="2400" dirty="0" smtClean="0">
                <a:latin typeface="Calibri"/>
                <a:ea typeface="Calibri"/>
                <a:cs typeface="Times New Roman"/>
              </a:rPr>
              <a:t>.</a:t>
            </a:r>
            <a:endParaRPr lang="es-ES" sz="20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4321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elzaburu.es/elzaline/ws/getEnlace.cfm?pApiKey=RNIMVISBGCVB312ADNWLCJSTHVXWLQGCJVDOROCRITNTN&amp;pEnlace=597974584D6D41433855412B712B4E4B784C785937766D62726E5A5A366C47306D5A6E764F37304E74433045537967385962684771413D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827" y="237821"/>
            <a:ext cx="2046660" cy="153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641623" y="1427069"/>
            <a:ext cx="77768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 smtClean="0">
                <a:latin typeface="Calibri"/>
                <a:ea typeface="Calibri"/>
                <a:cs typeface="Times New Roman"/>
              </a:rPr>
              <a:t>Brief </a:t>
            </a:r>
            <a:r>
              <a:rPr lang="en-US" sz="1600" b="1" dirty="0">
                <a:latin typeface="Calibri"/>
                <a:ea typeface="Calibri"/>
                <a:cs typeface="Times New Roman"/>
              </a:rPr>
              <a:t>reference to the program Erasmus Plus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 (you can use the document 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 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Info 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E+ 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China)</a:t>
            </a:r>
            <a:endParaRPr lang="es-ES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>
                <a:latin typeface="Calibri"/>
                <a:ea typeface="Calibri"/>
                <a:cs typeface="Times New Roman"/>
              </a:rPr>
              <a:t>Number of grants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 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(2 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grants)</a:t>
            </a:r>
            <a:endParaRPr lang="es-ES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>
                <a:latin typeface="Calibri"/>
                <a:ea typeface="Calibri"/>
                <a:cs typeface="Times New Roman"/>
              </a:rPr>
              <a:t>Duration of </a:t>
            </a:r>
            <a:r>
              <a:rPr lang="en-US" sz="1600" b="1" dirty="0" smtClean="0">
                <a:latin typeface="Calibri"/>
                <a:ea typeface="Calibri"/>
                <a:cs typeface="Times New Roman"/>
              </a:rPr>
              <a:t>mobility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: min 3 month. Maxi 5 month</a:t>
            </a:r>
            <a:endParaRPr lang="en-US" sz="1600" dirty="0" smtClean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 smtClean="0">
                <a:latin typeface="Calibri"/>
                <a:ea typeface="Calibri"/>
                <a:cs typeface="Times New Roman"/>
              </a:rPr>
              <a:t>Amount </a:t>
            </a:r>
            <a:r>
              <a:rPr lang="en-US" sz="1600" b="1" dirty="0">
                <a:latin typeface="Calibri"/>
                <a:ea typeface="Calibri"/>
                <a:cs typeface="Times New Roman"/>
              </a:rPr>
              <a:t>of the grant: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 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850 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€ for living expenses (minus cost of medical insurance). </a:t>
            </a:r>
            <a:endParaRPr lang="es-ES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>
                <a:latin typeface="Calibri"/>
                <a:ea typeface="Calibri"/>
                <a:cs typeface="Times New Roman"/>
              </a:rPr>
              <a:t>Travel expenses: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 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 Maximum 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of 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1.500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€</a:t>
            </a:r>
            <a:endParaRPr lang="es-ES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>
                <a:latin typeface="Calibri"/>
                <a:ea typeface="Calibri"/>
                <a:cs typeface="Times New Roman"/>
              </a:rPr>
              <a:t>Medical </a:t>
            </a:r>
            <a:r>
              <a:rPr lang="en-US" sz="1600" b="1" dirty="0" smtClean="0">
                <a:latin typeface="Calibri"/>
                <a:ea typeface="Calibri"/>
                <a:cs typeface="Times New Roman"/>
              </a:rPr>
              <a:t>insurance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 smtClean="0">
                <a:latin typeface="Calibri"/>
                <a:ea typeface="Calibri"/>
                <a:cs typeface="Times New Roman"/>
              </a:rPr>
              <a:t>Visa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: 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candidates 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will be in charge of their own visa. </a:t>
            </a:r>
            <a:r>
              <a:rPr lang="en-US" sz="1600" dirty="0" err="1">
                <a:latin typeface="Calibri"/>
                <a:ea typeface="Calibri"/>
                <a:cs typeface="Times New Roman"/>
              </a:rPr>
              <a:t>UEx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 will provide invitation letters and insurance policy for that purpose. </a:t>
            </a:r>
            <a:r>
              <a:rPr lang="en-US" sz="1600" dirty="0" err="1">
                <a:latin typeface="Calibri"/>
                <a:ea typeface="Calibri"/>
                <a:cs typeface="Times New Roman"/>
              </a:rPr>
              <a:t>UEx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 </a:t>
            </a:r>
            <a:r>
              <a:rPr lang="en-US" sz="1600" dirty="0" smtClean="0">
                <a:latin typeface="Calibri"/>
                <a:ea typeface="Calibri"/>
                <a:cs typeface="Times New Roman"/>
              </a:rPr>
              <a:t>will make 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its best to help students to obtain their visa (consulate contact, </a:t>
            </a:r>
            <a:r>
              <a:rPr lang="en-US" sz="1600" dirty="0" err="1">
                <a:latin typeface="Calibri"/>
                <a:ea typeface="Calibri"/>
                <a:cs typeface="Times New Roman"/>
              </a:rPr>
              <a:t>etc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).</a:t>
            </a:r>
            <a:endParaRPr lang="es-ES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600" b="1" dirty="0">
                <a:latin typeface="Calibri"/>
                <a:ea typeface="Calibri"/>
                <a:cs typeface="Times New Roman"/>
              </a:rPr>
              <a:t>Conditions students must fulfill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: at the moment of application students must have passed their first University year in China. They must know Spanish language (upper intermediate). Students must meet the academic requirements (qualification average, </a:t>
            </a:r>
            <a:r>
              <a:rPr lang="en-US" sz="1600" dirty="0" err="1">
                <a:latin typeface="Calibri"/>
                <a:ea typeface="Calibri"/>
                <a:cs typeface="Times New Roman"/>
              </a:rPr>
              <a:t>etc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) and merits that home University establishes. </a:t>
            </a:r>
            <a:endParaRPr lang="es-ES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1600" b="1" dirty="0">
                <a:latin typeface="Calibri"/>
                <a:ea typeface="Calibri"/>
                <a:cs typeface="Times New Roman"/>
              </a:rPr>
              <a:t>Application procedure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 </a:t>
            </a:r>
            <a:r>
              <a:rPr lang="en-US" sz="1600" b="1" dirty="0">
                <a:latin typeface="Calibri"/>
                <a:ea typeface="Calibri"/>
                <a:cs typeface="Times New Roman"/>
              </a:rPr>
              <a:t>and deadline</a:t>
            </a:r>
            <a:r>
              <a:rPr lang="en-US" sz="1600" dirty="0">
                <a:latin typeface="Calibri"/>
                <a:ea typeface="Calibri"/>
                <a:cs typeface="Times New Roman"/>
              </a:rPr>
              <a:t>: the call must include application form and indicate place of presentation of documents and deadline.</a:t>
            </a:r>
            <a:endParaRPr lang="es-ES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656928" y="999454"/>
            <a:ext cx="5544616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4D5B6B"/>
                </a:solidFill>
                <a:latin typeface="Calibri"/>
                <a:ea typeface="Calibri"/>
                <a:cs typeface="Times New Roman"/>
              </a:rPr>
              <a:t>The </a:t>
            </a:r>
            <a:r>
              <a:rPr lang="en-US" b="1" u="sng" dirty="0">
                <a:solidFill>
                  <a:srgbClr val="4D5B6B"/>
                </a:solidFill>
                <a:latin typeface="Calibri"/>
                <a:ea typeface="Calibri"/>
                <a:cs typeface="Times New Roman"/>
              </a:rPr>
              <a:t>Call or Announcement</a:t>
            </a:r>
            <a:r>
              <a:rPr lang="en-US" dirty="0">
                <a:solidFill>
                  <a:srgbClr val="4D5B6B"/>
                </a:solidFill>
                <a:latin typeface="Calibri"/>
                <a:ea typeface="Calibri"/>
                <a:cs typeface="Times New Roman"/>
              </a:rPr>
              <a:t> will contain:</a:t>
            </a:r>
            <a:endParaRPr lang="es-ES" sz="1600" dirty="0">
              <a:solidFill>
                <a:srgbClr val="4D5B6B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267"/>
            <a:ext cx="209073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19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1802556"/>
            <a:ext cx="7632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/>
              <a:t> </a:t>
            </a:r>
            <a:endParaRPr lang="en-US" sz="1400" dirty="0" smtClean="0"/>
          </a:p>
          <a:p>
            <a:pPr lvl="0"/>
            <a:r>
              <a:rPr lang="en-US" sz="1400" b="1" dirty="0" smtClean="0"/>
              <a:t>Selection </a:t>
            </a:r>
            <a:r>
              <a:rPr lang="en-US" sz="1400" b="1" dirty="0"/>
              <a:t>procedure</a:t>
            </a:r>
            <a:r>
              <a:rPr lang="en-US" sz="1400" dirty="0"/>
              <a:t>: the call must indicate the members of the selection committee, and the selection criteria. The following principles must be respected</a:t>
            </a:r>
            <a:r>
              <a:rPr lang="en-US" sz="1400" dirty="0" smtClean="0"/>
              <a:t>:</a:t>
            </a:r>
          </a:p>
          <a:p>
            <a:pPr lvl="0"/>
            <a:endParaRPr lang="es-ES" sz="1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/>
              <a:t>No </a:t>
            </a:r>
            <a:r>
              <a:rPr lang="en-US" sz="1400" dirty="0"/>
              <a:t>discrimination</a:t>
            </a:r>
            <a:endParaRPr lang="es-ES" sz="1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/>
              <a:t>Transparency</a:t>
            </a:r>
            <a:endParaRPr lang="es-ES" sz="1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/>
              <a:t> Academic </a:t>
            </a:r>
            <a:r>
              <a:rPr lang="en-US" sz="1400" dirty="0"/>
              <a:t>Merit</a:t>
            </a:r>
            <a:endParaRPr lang="es-ES" sz="1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 smtClean="0"/>
              <a:t>Curriculum </a:t>
            </a:r>
            <a:r>
              <a:rPr lang="en-US" sz="1400" dirty="0"/>
              <a:t>(knowledge of languages –other than Spanish which is compulsory-, previous international experience, student association or voluntary association membership, </a:t>
            </a:r>
            <a:r>
              <a:rPr lang="en-US" sz="1400" dirty="0" err="1"/>
              <a:t>etc</a:t>
            </a:r>
            <a:r>
              <a:rPr lang="en-US" sz="1400" dirty="0"/>
              <a:t>).</a:t>
            </a:r>
            <a:endParaRPr lang="es-ES" sz="1400" dirty="0"/>
          </a:p>
          <a:p>
            <a:r>
              <a:rPr lang="en-US" sz="1400" dirty="0"/>
              <a:t> </a:t>
            </a:r>
            <a:endParaRPr lang="es-ES" sz="1400" dirty="0"/>
          </a:p>
          <a:p>
            <a:r>
              <a:rPr lang="en-US" sz="1400" dirty="0"/>
              <a:t>Once the selection procedure is over, </a:t>
            </a:r>
            <a:r>
              <a:rPr lang="en-US" sz="1400" b="1" u="sng" dirty="0"/>
              <a:t>Universities will communicate the results to </a:t>
            </a:r>
            <a:r>
              <a:rPr lang="en-US" sz="1400" b="1" u="sng" dirty="0" err="1"/>
              <a:t>UEx</a:t>
            </a:r>
            <a:r>
              <a:rPr lang="en-US" sz="1400" b="1" u="sng" dirty="0"/>
              <a:t>,</a:t>
            </a:r>
            <a:r>
              <a:rPr lang="en-US" sz="1400" dirty="0"/>
              <a:t> listing the details of the students in the </a:t>
            </a:r>
            <a:r>
              <a:rPr lang="en-US" sz="1400" b="1" dirty="0"/>
              <a:t>Student Selection </a:t>
            </a:r>
            <a:r>
              <a:rPr lang="en-US" sz="1400" b="1" dirty="0" smtClean="0"/>
              <a:t>Form</a:t>
            </a:r>
            <a:r>
              <a:rPr lang="en-US" sz="1400" b="1" dirty="0"/>
              <a:t> </a:t>
            </a:r>
            <a:r>
              <a:rPr lang="en-US" sz="1400" b="1" dirty="0" smtClean="0"/>
              <a:t>(see next slide. An excel file will be provided)</a:t>
            </a:r>
            <a:endParaRPr lang="en-US" sz="1400" dirty="0" smtClean="0"/>
          </a:p>
          <a:p>
            <a:endParaRPr lang="en-US" sz="1400" dirty="0"/>
          </a:p>
          <a:p>
            <a:endParaRPr lang="es-ES" sz="1400" dirty="0"/>
          </a:p>
          <a:p>
            <a:r>
              <a:rPr lang="en-US" sz="1400" dirty="0"/>
              <a:t> </a:t>
            </a:r>
            <a:endParaRPr lang="es-ES" sz="1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656928" y="1236908"/>
            <a:ext cx="5544616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4D5B6B"/>
                </a:solidFill>
                <a:latin typeface="Calibri"/>
                <a:ea typeface="Calibri"/>
                <a:cs typeface="Times New Roman"/>
              </a:rPr>
              <a:t>The </a:t>
            </a:r>
            <a:r>
              <a:rPr lang="en-US" b="1" u="sng" dirty="0">
                <a:solidFill>
                  <a:srgbClr val="4D5B6B"/>
                </a:solidFill>
                <a:latin typeface="Calibri"/>
                <a:ea typeface="Calibri"/>
                <a:cs typeface="Times New Roman"/>
              </a:rPr>
              <a:t>Call or Announcement</a:t>
            </a:r>
            <a:r>
              <a:rPr lang="en-US" dirty="0">
                <a:solidFill>
                  <a:srgbClr val="4D5B6B"/>
                </a:solidFill>
                <a:latin typeface="Calibri"/>
                <a:ea typeface="Calibri"/>
                <a:cs typeface="Times New Roman"/>
              </a:rPr>
              <a:t> will contain:</a:t>
            </a:r>
            <a:endParaRPr lang="es-ES" sz="1600" dirty="0">
              <a:solidFill>
                <a:srgbClr val="4D5B6B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267"/>
            <a:ext cx="209073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://cordis.europa.eu/docs/results/images/2014/1485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813" y="4813126"/>
            <a:ext cx="238125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cordis.europa.eu/docs/results/images/2014/1485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813" y="4813125"/>
            <a:ext cx="238125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68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www.elzaburu.es/elzaline/ws/getEnlace.cfm?pApiKey=RNIMVISBGCVB312ADNWLCJSTHVXWLQGCJVDOROCRITNTN&amp;pEnlace=597974584D6D41433855412B712B4E4B784C785937766D62726E5A5A366C47306D5A6E764F37304E74433045537967385962684771413D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22895"/>
            <a:ext cx="2080320" cy="15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2436117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42493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672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ordis.europa.eu/docs/results/images/2015-07/1568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04009"/>
            <a:ext cx="8672656" cy="431396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ojosdelguadiana.files.wordpress.com/2010/01/futura-sede-de-caja-badajoz-junto-al-puente-re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958" y="4493052"/>
            <a:ext cx="3240104" cy="22945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25144"/>
            <a:ext cx="4376737" cy="183038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meridaycomarca.com/wp-content/uploads/2015/02/turismo-extremadur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638" y="16790"/>
            <a:ext cx="3850530" cy="255129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40" y="91974"/>
            <a:ext cx="4750118" cy="240092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904131" y="2138953"/>
            <a:ext cx="3168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dirty="0">
                <a:solidFill>
                  <a:schemeClr val="bg1"/>
                </a:solidFill>
              </a:rPr>
              <a:t>¡</a:t>
            </a:r>
            <a:r>
              <a:rPr lang="es-ES" sz="4000" dirty="0" smtClean="0">
                <a:solidFill>
                  <a:schemeClr val="bg1"/>
                </a:solidFill>
              </a:rPr>
              <a:t>Gracias!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515840" y="2722936"/>
            <a:ext cx="34447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s-ES" sz="4000" b="1" dirty="0">
                <a:solidFill>
                  <a:srgbClr val="FF0000"/>
                </a:solidFill>
              </a:rPr>
              <a:t>格拉西亚斯</a:t>
            </a:r>
            <a:endParaRPr lang="es-ES" sz="4000" b="1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685861" y="3789040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err="1" smtClean="0">
                <a:solidFill>
                  <a:schemeClr val="bg1"/>
                </a:solidFill>
              </a:rPr>
              <a:t>Thank</a:t>
            </a:r>
            <a:r>
              <a:rPr lang="es-ES" sz="3200" b="1" dirty="0" smtClean="0">
                <a:solidFill>
                  <a:schemeClr val="bg1"/>
                </a:solidFill>
              </a:rPr>
              <a:t> </a:t>
            </a:r>
            <a:r>
              <a:rPr lang="es-ES" sz="3200" b="1" dirty="0" err="1" smtClean="0">
                <a:solidFill>
                  <a:schemeClr val="bg1"/>
                </a:solidFill>
              </a:rPr>
              <a:t>you</a:t>
            </a:r>
            <a:r>
              <a:rPr lang="es-ES" sz="3200" b="1" dirty="0" smtClean="0">
                <a:solidFill>
                  <a:schemeClr val="bg1"/>
                </a:solidFill>
              </a:rPr>
              <a:t>! </a:t>
            </a:r>
            <a:endParaRPr lang="es-ES" sz="32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contraerasmus+chin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31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316</Words>
  <Application>Microsoft Office PowerPoint</Application>
  <PresentationFormat>Presentación en pantalla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Ines</dc:creator>
  <cp:lastModifiedBy>Ines</cp:lastModifiedBy>
  <cp:revision>1</cp:revision>
  <dcterms:created xsi:type="dcterms:W3CDTF">2018-11-15T13:31:12Z</dcterms:created>
  <dcterms:modified xsi:type="dcterms:W3CDTF">2018-11-15T13:41:13Z</dcterms:modified>
</cp:coreProperties>
</file>